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66" r:id="rId4"/>
    <p:sldId id="258" r:id="rId5"/>
    <p:sldId id="268" r:id="rId6"/>
    <p:sldId id="269" r:id="rId7"/>
    <p:sldId id="259" r:id="rId8"/>
    <p:sldId id="260" r:id="rId9"/>
    <p:sldId id="261" r:id="rId10"/>
    <p:sldId id="270" r:id="rId11"/>
    <p:sldId id="267" r:id="rId12"/>
    <p:sldId id="262" r:id="rId13"/>
    <p:sldId id="271" r:id="rId14"/>
    <p:sldId id="272" r:id="rId15"/>
    <p:sldId id="265" r:id="rId16"/>
  </p:sldIdLst>
  <p:sldSz cx="9144000" cy="5143500" type="screen16x9"/>
  <p:notesSz cx="6858000" cy="9144000"/>
  <p:embeddedFontLst>
    <p:embeddedFont>
      <p:font typeface="Calibri" panose="020F0502020204030204" pitchFamily="34" charset="0"/>
      <p:regular r:id="rId18"/>
      <p:bold r:id="rId19"/>
      <p:italic r:id="rId20"/>
      <p:boldItalic r:id="rId21"/>
    </p:embeddedFont>
    <p:embeddedFont>
      <p:font typeface="Nunito" panose="020B060402020202020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8" d="100"/>
          <a:sy n="138" d="100"/>
        </p:scale>
        <p:origin x="756"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556b0e2c49_0_18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556b0e2c49_0_18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556b0e2c49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556b0e2c49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556b0e2c49_1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556b0e2c49_1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556b0e2c49_1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556b0e2c49_1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556b0e2c49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556b0e2c49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556b0e2c49_1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556b0e2c49_1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55e7eaa946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55e7eaa946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509632"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55200"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159826"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905395"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7279439"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6917201"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35" name="Google Shape;35;p2"/>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36" name="Google Shape;36;p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 name="Google Shape;119;p11"/>
          <p:cNvSpPr txBox="1">
            <a:spLocks noGrp="1"/>
          </p:cNvSpPr>
          <p:nvPr>
            <p:ph type="title" hasCustomPrompt="1"/>
          </p:nvPr>
        </p:nvSpPr>
        <p:spPr>
          <a:xfrm>
            <a:off x="1385850" y="1383850"/>
            <a:ext cx="6372300" cy="13797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a:spLocks noGrp="1"/>
          </p:cNvSpPr>
          <p:nvPr>
            <p:ph type="body" idx="1"/>
          </p:nvPr>
        </p:nvSpPr>
        <p:spPr>
          <a:xfrm>
            <a:off x="1385850" y="2863850"/>
            <a:ext cx="6372300" cy="641100"/>
          </a:xfrm>
          <a:prstGeom prst="rect">
            <a:avLst/>
          </a:prstGeom>
        </p:spPr>
        <p:txBody>
          <a:bodyPr spcFirstLastPara="1" wrap="square" lIns="91425" tIns="91425" rIns="91425" bIns="91425" anchor="t" anchorCtr="0"/>
          <a:lstStyle>
            <a:lvl1pPr marL="457200" lvl="0" indent="-311150" algn="ctr">
              <a:spcBef>
                <a:spcPts val="0"/>
              </a:spcBef>
              <a:spcAft>
                <a:spcPts val="0"/>
              </a:spcAft>
              <a:buSzPts val="1300"/>
              <a:buChar char="●"/>
              <a:defRPr/>
            </a:lvl1pPr>
            <a:lvl2pPr marL="914400" lvl="1" indent="-298450" algn="ctr">
              <a:spcBef>
                <a:spcPts val="1600"/>
              </a:spcBef>
              <a:spcAft>
                <a:spcPts val="0"/>
              </a:spcAft>
              <a:buSzPts val="1100"/>
              <a:buChar char="○"/>
              <a:defRPr/>
            </a:lvl2pPr>
            <a:lvl3pPr marL="1371600" lvl="2" indent="-298450" algn="ctr">
              <a:spcBef>
                <a:spcPts val="1600"/>
              </a:spcBef>
              <a:spcAft>
                <a:spcPts val="0"/>
              </a:spcAft>
              <a:buSzPts val="1100"/>
              <a:buChar char="■"/>
              <a:defRPr/>
            </a:lvl3pPr>
            <a:lvl4pPr marL="1828800" lvl="3" indent="-298450" algn="ctr">
              <a:spcBef>
                <a:spcPts val="1600"/>
              </a:spcBef>
              <a:spcAft>
                <a:spcPts val="0"/>
              </a:spcAft>
              <a:buSzPts val="1100"/>
              <a:buChar char="●"/>
              <a:defRPr/>
            </a:lvl4pPr>
            <a:lvl5pPr marL="2286000" lvl="4" indent="-298450" algn="ctr">
              <a:spcBef>
                <a:spcPts val="1600"/>
              </a:spcBef>
              <a:spcAft>
                <a:spcPts val="0"/>
              </a:spcAft>
              <a:buSzPts val="1100"/>
              <a:buChar char="○"/>
              <a:defRPr/>
            </a:lvl5pPr>
            <a:lvl6pPr marL="2743200" lvl="5" indent="-298450" algn="ctr">
              <a:spcBef>
                <a:spcPts val="1600"/>
              </a:spcBef>
              <a:spcAft>
                <a:spcPts val="0"/>
              </a:spcAft>
              <a:buSzPts val="1100"/>
              <a:buChar char="■"/>
              <a:defRPr/>
            </a:lvl6pPr>
            <a:lvl7pPr marL="3200400" lvl="6" indent="-298450" algn="ctr">
              <a:spcBef>
                <a:spcPts val="1600"/>
              </a:spcBef>
              <a:spcAft>
                <a:spcPts val="0"/>
              </a:spcAft>
              <a:buSzPts val="1100"/>
              <a:buChar char="●"/>
              <a:defRPr/>
            </a:lvl7pPr>
            <a:lvl8pPr marL="3657600" lvl="7" indent="-298450" algn="ctr">
              <a:spcBef>
                <a:spcPts val="1600"/>
              </a:spcBef>
              <a:spcAft>
                <a:spcPts val="0"/>
              </a:spcAft>
              <a:buSzPts val="1100"/>
              <a:buChar char="○"/>
              <a:defRPr/>
            </a:lvl8pPr>
            <a:lvl9pPr marL="4114800" lvl="8" indent="-298450" algn="ctr">
              <a:spcBef>
                <a:spcPts val="1600"/>
              </a:spcBef>
              <a:spcAft>
                <a:spcPts val="1600"/>
              </a:spcAft>
              <a:buSzPts val="1100"/>
              <a:buChar char="■"/>
              <a:defRPr/>
            </a:lvl9pPr>
          </a:lstStyle>
          <a:p>
            <a:endParaRPr/>
          </a:p>
        </p:txBody>
      </p:sp>
      <p:sp>
        <p:nvSpPr>
          <p:cNvPr id="121" name="Google Shape;121;p11"/>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Google Shape;123;p1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 name="Google Shape;47;p3"/>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a:endParaRPr/>
          </a:p>
        </p:txBody>
      </p:sp>
      <p:sp>
        <p:nvSpPr>
          <p:cNvPr id="48" name="Google Shape;48;p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4"/>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54" name="Google Shape;54;p4"/>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5" name="Google Shape;55;p4"/>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5"/>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1" name="Google Shape;61;p5"/>
          <p:cNvSpPr txBox="1">
            <a:spLocks noGrp="1"/>
          </p:cNvSpPr>
          <p:nvPr>
            <p:ph type="body" idx="1"/>
          </p:nvPr>
        </p:nvSpPr>
        <p:spPr>
          <a:xfrm>
            <a:off x="819150"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2" name="Google Shape;62;p5"/>
          <p:cNvSpPr txBox="1">
            <a:spLocks noGrp="1"/>
          </p:cNvSpPr>
          <p:nvPr>
            <p:ph type="body" idx="2"/>
          </p:nvPr>
        </p:nvSpPr>
        <p:spPr>
          <a:xfrm>
            <a:off x="4638675"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3" name="Google Shape;63;p5"/>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6"/>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9" name="Google Shape;69;p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7"/>
          <p:cNvSpPr/>
          <p:nvPr/>
        </p:nvSpPr>
        <p:spPr>
          <a:xfrm>
            <a:off x="31" y="2824500"/>
            <a:ext cx="7370400" cy="23190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7"/>
          <p:cNvSpPr txBox="1">
            <a:spLocks noGrp="1"/>
          </p:cNvSpPr>
          <p:nvPr>
            <p:ph type="title"/>
          </p:nvPr>
        </p:nvSpPr>
        <p:spPr>
          <a:xfrm>
            <a:off x="819150" y="845600"/>
            <a:ext cx="3709200" cy="1383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75" name="Google Shape;75;p7"/>
          <p:cNvSpPr txBox="1">
            <a:spLocks noGrp="1"/>
          </p:cNvSpPr>
          <p:nvPr>
            <p:ph type="body" idx="1"/>
          </p:nvPr>
        </p:nvSpPr>
        <p:spPr>
          <a:xfrm>
            <a:off x="830700" y="2319050"/>
            <a:ext cx="3709200" cy="21198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76" name="Google Shape;76;p7"/>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a:off x="4093430"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a:off x="3961956"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a:off x="7279439"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a:off x="6917201"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8"/>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8"/>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 name="Google Shape;93;p8"/>
          <p:cNvSpPr txBox="1">
            <a:spLocks noGrp="1"/>
          </p:cNvSpPr>
          <p:nvPr>
            <p:ph type="title"/>
          </p:nvPr>
        </p:nvSpPr>
        <p:spPr>
          <a:xfrm>
            <a:off x="1393929" y="1301146"/>
            <a:ext cx="6366900" cy="2539200"/>
          </a:xfrm>
          <a:prstGeom prst="rect">
            <a:avLst/>
          </a:prstGeom>
        </p:spPr>
        <p:txBody>
          <a:bodyPr spcFirstLastPara="1" wrap="square" lIns="91425" tIns="91425" rIns="91425" bIns="91425" anchor="ctr" anchorCtr="0"/>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a:endParaRPr/>
          </a:p>
        </p:txBody>
      </p:sp>
      <p:sp>
        <p:nvSpPr>
          <p:cNvPr id="94" name="Google Shape;94;p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9"/>
          <p:cNvSpPr txBox="1">
            <a:spLocks noGrp="1"/>
          </p:cNvSpPr>
          <p:nvPr>
            <p:ph type="title"/>
          </p:nvPr>
        </p:nvSpPr>
        <p:spPr>
          <a:xfrm>
            <a:off x="819150" y="845600"/>
            <a:ext cx="6424200" cy="705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100" name="Google Shape;100;p9"/>
          <p:cNvSpPr txBox="1">
            <a:spLocks noGrp="1"/>
          </p:cNvSpPr>
          <p:nvPr>
            <p:ph type="subTitle" idx="1"/>
          </p:nvPr>
        </p:nvSpPr>
        <p:spPr>
          <a:xfrm>
            <a:off x="819150" y="1550700"/>
            <a:ext cx="5859900" cy="3936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101" name="Google Shape;101;p9"/>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02" name="Google Shape;102;p9"/>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0"/>
          <p:cNvSpPr txBox="1">
            <a:spLocks noGrp="1"/>
          </p:cNvSpPr>
          <p:nvPr>
            <p:ph type="body" idx="1"/>
          </p:nvPr>
        </p:nvSpPr>
        <p:spPr>
          <a:xfrm>
            <a:off x="328025" y="4163500"/>
            <a:ext cx="7415100" cy="605100"/>
          </a:xfrm>
          <a:prstGeom prst="rect">
            <a:avLst/>
          </a:prstGeom>
        </p:spPr>
        <p:txBody>
          <a:bodyPr spcFirstLastPara="1" wrap="square" lIns="91425" tIns="91425" rIns="91425" bIns="91425" anchor="b" anchorCtr="0"/>
          <a:lstStyle>
            <a:lvl1pPr marL="457200" lvl="0" indent="-228600">
              <a:lnSpc>
                <a:spcPct val="100000"/>
              </a:lnSpc>
              <a:spcBef>
                <a:spcPts val="0"/>
              </a:spcBef>
              <a:spcAft>
                <a:spcPts val="0"/>
              </a:spcAft>
              <a:buSzPts val="1300"/>
              <a:buNone/>
              <a:defRPr/>
            </a:lvl1pPr>
          </a:lstStyle>
          <a:p>
            <a:endParaRPr/>
          </a:p>
        </p:txBody>
      </p:sp>
      <p:sp>
        <p:nvSpPr>
          <p:cNvPr id="108" name="Google Shape;108;p10"/>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hift">
    <p:bg>
      <p:bgPr>
        <a:solidFill>
          <a:srgbClr val="9900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a:endParaRPr/>
          </a:p>
        </p:txBody>
      </p:sp>
      <p:sp>
        <p:nvSpPr>
          <p:cNvPr id="7" name="Google Shape;7;p1"/>
          <p:cNvSpPr txBox="1">
            <a:spLocks noGrp="1"/>
          </p:cNvSpPr>
          <p:nvPr>
            <p:ph type="body" idx="1"/>
          </p:nvPr>
        </p:nvSpPr>
        <p:spPr>
          <a:xfrm>
            <a:off x="311700" y="1152475"/>
            <a:ext cx="8520600" cy="33912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marL="914400" lvl="1"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marL="1371600" lvl="2"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marL="1828800" lvl="3"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marL="2286000" lvl="4"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marL="2743200" lvl="5"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marL="3200400" lvl="6"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marL="3657600" lvl="7"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marL="4114800" lvl="8" indent="-29845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a:endParaRPr/>
          </a:p>
        </p:txBody>
      </p:sp>
      <p:sp>
        <p:nvSpPr>
          <p:cNvPr id="8" name="Google Shape;8;p1"/>
          <p:cNvSpPr txBox="1">
            <a:spLocks noGrp="1"/>
          </p:cNvSpPr>
          <p:nvPr>
            <p:ph type="sldNum" idx="12"/>
          </p:nvPr>
        </p:nvSpPr>
        <p:spPr>
          <a:xfrm>
            <a:off x="8390734" y="4543668"/>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3"/>
          <p:cNvSpPr txBox="1">
            <a:spLocks noGrp="1"/>
          </p:cNvSpPr>
          <p:nvPr>
            <p:ph type="ctrTitle"/>
          </p:nvPr>
        </p:nvSpPr>
        <p:spPr>
          <a:xfrm>
            <a:off x="304801" y="1114031"/>
            <a:ext cx="8485908" cy="1740006"/>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IACRAO in conjunction with ILASFAA present:</a:t>
            </a:r>
            <a:br>
              <a:rPr lang="en" dirty="0"/>
            </a:br>
            <a:r>
              <a:rPr lang="en" dirty="0"/>
              <a:t>Satisfactory Academic Progress</a:t>
            </a:r>
            <a:endParaRPr dirty="0"/>
          </a:p>
        </p:txBody>
      </p:sp>
      <p:sp>
        <p:nvSpPr>
          <p:cNvPr id="129" name="Google Shape;129;p13"/>
          <p:cNvSpPr txBox="1">
            <a:spLocks noGrp="1"/>
          </p:cNvSpPr>
          <p:nvPr>
            <p:ph type="subTitle" idx="1"/>
          </p:nvPr>
        </p:nvSpPr>
        <p:spPr>
          <a:xfrm>
            <a:off x="1477699" y="3095497"/>
            <a:ext cx="6530227" cy="944097"/>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Jo Branson, Director of Financial Aid, Spoon River College</a:t>
            </a:r>
          </a:p>
          <a:p>
            <a:pPr marL="0" lvl="0" indent="0" algn="ctr" rtl="0">
              <a:spcBef>
                <a:spcPts val="0"/>
              </a:spcBef>
              <a:spcAft>
                <a:spcPts val="0"/>
              </a:spcAft>
              <a:buNone/>
            </a:pPr>
            <a:r>
              <a:rPr lang="en-US" dirty="0"/>
              <a:t>Bobbi Smith </a:t>
            </a:r>
            <a:r>
              <a:rPr lang="en" dirty="0"/>
              <a:t>– </a:t>
            </a:r>
            <a:r>
              <a:rPr lang="en-US" dirty="0"/>
              <a:t>Associate Director of Financial Aid, Western Illinois University</a:t>
            </a:r>
          </a:p>
          <a:p>
            <a:pPr marL="0" lvl="0" indent="0" algn="ctr" rtl="0">
              <a:spcBef>
                <a:spcPts val="0"/>
              </a:spcBef>
              <a:spcAft>
                <a:spcPts val="0"/>
              </a:spcAft>
              <a:buNone/>
            </a:pPr>
            <a:r>
              <a:rPr lang="en-US" dirty="0"/>
              <a:t>Tim Marten, Financial Aid Officer, St. John’s College of Nursing</a:t>
            </a:r>
          </a:p>
          <a:p>
            <a:pPr marL="0" lvl="0" indent="0" algn="ctr" rtl="0">
              <a:spcBef>
                <a:spcPts val="0"/>
              </a:spcBef>
              <a:spcAft>
                <a:spcPts val="0"/>
              </a:spcAft>
              <a:buNone/>
            </a:pPr>
            <a:endParaRPr dirty="0"/>
          </a:p>
        </p:txBody>
      </p:sp>
      <p:sp>
        <p:nvSpPr>
          <p:cNvPr id="2" name="TextBox 1">
            <a:extLst>
              <a:ext uri="{FF2B5EF4-FFF2-40B4-BE49-F238E27FC236}">
                <a16:creationId xmlns:a16="http://schemas.microsoft.com/office/drawing/2014/main" id="{E539C2A0-9F38-49AE-A5B2-1BFA5AA7D25C}"/>
              </a:ext>
            </a:extLst>
          </p:cNvPr>
          <p:cNvSpPr txBox="1"/>
          <p:nvPr/>
        </p:nvSpPr>
        <p:spPr>
          <a:xfrm>
            <a:off x="5624945" y="4281055"/>
            <a:ext cx="2895600" cy="584775"/>
          </a:xfrm>
          <a:prstGeom prst="rect">
            <a:avLst/>
          </a:prstGeom>
          <a:noFill/>
        </p:spPr>
        <p:txBody>
          <a:bodyPr wrap="square" rtlCol="0">
            <a:spAutoFit/>
          </a:bodyPr>
          <a:lstStyle/>
          <a:p>
            <a:pPr algn="r"/>
            <a:r>
              <a:rPr lang="en-US" sz="1600" dirty="0">
                <a:solidFill>
                  <a:schemeClr val="bg1"/>
                </a:solidFill>
                <a:latin typeface="Calibri" panose="020F0502020204030204" pitchFamily="34" charset="0"/>
                <a:cs typeface="Calibri" panose="020F0502020204030204" pitchFamily="34" charset="0"/>
              </a:rPr>
              <a:t>IACRAO, Springfield IL</a:t>
            </a:r>
          </a:p>
          <a:p>
            <a:pPr algn="r"/>
            <a:r>
              <a:rPr lang="en-US" sz="1600" dirty="0">
                <a:solidFill>
                  <a:schemeClr val="bg1"/>
                </a:solidFill>
                <a:latin typeface="Calibri" panose="020F0502020204030204" pitchFamily="34" charset="0"/>
                <a:cs typeface="Calibri" panose="020F0502020204030204" pitchFamily="34" charset="0"/>
              </a:rPr>
              <a:t>October 24,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CE776-B64E-4561-A24B-FF53931CE804}"/>
              </a:ext>
            </a:extLst>
          </p:cNvPr>
          <p:cNvSpPr>
            <a:spLocks noGrp="1"/>
          </p:cNvSpPr>
          <p:nvPr>
            <p:ph type="title"/>
          </p:nvPr>
        </p:nvSpPr>
        <p:spPr>
          <a:xfrm>
            <a:off x="819150" y="618772"/>
            <a:ext cx="7505700" cy="954600"/>
          </a:xfrm>
        </p:spPr>
        <p:txBody>
          <a:bodyPr/>
          <a:lstStyle/>
          <a:p>
            <a:r>
              <a:rPr lang="en-US" dirty="0"/>
              <a:t>Financial Aid Warning</a:t>
            </a:r>
          </a:p>
        </p:txBody>
      </p:sp>
      <p:sp>
        <p:nvSpPr>
          <p:cNvPr id="3" name="Text Placeholder 2">
            <a:extLst>
              <a:ext uri="{FF2B5EF4-FFF2-40B4-BE49-F238E27FC236}">
                <a16:creationId xmlns:a16="http://schemas.microsoft.com/office/drawing/2014/main" id="{F049DD08-17D6-43E5-AE80-32D8562E3727}"/>
              </a:ext>
            </a:extLst>
          </p:cNvPr>
          <p:cNvSpPr>
            <a:spLocks noGrp="1"/>
          </p:cNvSpPr>
          <p:nvPr>
            <p:ph type="body" idx="1"/>
          </p:nvPr>
        </p:nvSpPr>
        <p:spPr>
          <a:xfrm>
            <a:off x="819149" y="1216764"/>
            <a:ext cx="7505700" cy="1354986"/>
          </a:xfrm>
        </p:spPr>
        <p:txBody>
          <a:bodyPr/>
          <a:lstStyle/>
          <a:p>
            <a:r>
              <a:rPr lang="en-US" dirty="0"/>
              <a:t>Status is only available to students at schools that monitor progress at the end of each payment period.</a:t>
            </a:r>
          </a:p>
          <a:p>
            <a:r>
              <a:rPr lang="en-US" dirty="0"/>
              <a:t>Student may receive Title IV aid for ONE additional payment period.</a:t>
            </a:r>
          </a:p>
          <a:p>
            <a:r>
              <a:rPr lang="en-US" dirty="0"/>
              <a:t>Status may be assigned without student action or appeal.</a:t>
            </a:r>
          </a:p>
          <a:p>
            <a:r>
              <a:rPr lang="en-US" dirty="0"/>
              <a:t>Status is optional.</a:t>
            </a:r>
          </a:p>
        </p:txBody>
      </p:sp>
      <p:sp>
        <p:nvSpPr>
          <p:cNvPr id="4" name="TextBox 3">
            <a:extLst>
              <a:ext uri="{FF2B5EF4-FFF2-40B4-BE49-F238E27FC236}">
                <a16:creationId xmlns:a16="http://schemas.microsoft.com/office/drawing/2014/main" id="{BAFAB1CD-C5F6-4438-BF2C-1CB2767553DB}"/>
              </a:ext>
            </a:extLst>
          </p:cNvPr>
          <p:cNvSpPr txBox="1"/>
          <p:nvPr/>
        </p:nvSpPr>
        <p:spPr>
          <a:xfrm>
            <a:off x="819149" y="2835349"/>
            <a:ext cx="7842841" cy="1754326"/>
          </a:xfrm>
          <a:prstGeom prst="rect">
            <a:avLst/>
          </a:prstGeom>
          <a:noFill/>
        </p:spPr>
        <p:txBody>
          <a:bodyPr wrap="square" rtlCol="0">
            <a:spAutoFit/>
          </a:bodyPr>
          <a:lstStyle/>
          <a:p>
            <a:r>
              <a:rPr lang="en-US" sz="2800" dirty="0">
                <a:solidFill>
                  <a:schemeClr val="bg1"/>
                </a:solidFill>
                <a:latin typeface="Nunito" panose="020B0604020202020204" charset="0"/>
                <a:cs typeface="Calibri" panose="020F0502020204030204" pitchFamily="34" charset="0"/>
              </a:rPr>
              <a:t>After Financial Aid Warning</a:t>
            </a:r>
          </a:p>
          <a:p>
            <a:endParaRPr lang="en-US" sz="1000" dirty="0">
              <a:solidFill>
                <a:schemeClr val="bg1"/>
              </a:solidFill>
              <a:latin typeface="Nunito" panose="020B0604020202020204" charset="0"/>
              <a:cs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Student meets SAP standards and is off warning.</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Student does not meet SAP standards:</a:t>
            </a:r>
          </a:p>
          <a:p>
            <a:pPr lvl="8"/>
            <a:r>
              <a:rPr lang="en-US" dirty="0">
                <a:latin typeface="Calibri" panose="020F0502020204030204" pitchFamily="34" charset="0"/>
                <a:cs typeface="Calibri" panose="020F0502020204030204" pitchFamily="34" charset="0"/>
              </a:rPr>
              <a:t>	o Student successfully appeals and is placed on probation or an academic plan OR</a:t>
            </a:r>
          </a:p>
          <a:p>
            <a:pPr lvl="8"/>
            <a:r>
              <a:rPr lang="en-US" dirty="0">
                <a:latin typeface="Calibri" panose="020F0502020204030204" pitchFamily="34" charset="0"/>
                <a:cs typeface="Calibri" panose="020F0502020204030204" pitchFamily="34" charset="0"/>
              </a:rPr>
              <a:t>	o Student does not appeal, or appeal is denied and school explains how student can </a:t>
            </a:r>
          </a:p>
          <a:p>
            <a:pPr lvl="8"/>
            <a:r>
              <a:rPr lang="en-US" dirty="0">
                <a:latin typeface="Calibri" panose="020F0502020204030204" pitchFamily="34" charset="0"/>
                <a:cs typeface="Calibri" panose="020F0502020204030204" pitchFamily="34" charset="0"/>
              </a:rPr>
              <a:t>	regain eligibility.</a:t>
            </a:r>
          </a:p>
        </p:txBody>
      </p:sp>
    </p:spTree>
    <p:extLst>
      <p:ext uri="{BB962C8B-B14F-4D97-AF65-F5344CB8AC3E}">
        <p14:creationId xmlns:p14="http://schemas.microsoft.com/office/powerpoint/2010/main" val="746475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4E026-2034-4A1A-AB15-502C505A1020}"/>
              </a:ext>
            </a:extLst>
          </p:cNvPr>
          <p:cNvSpPr>
            <a:spLocks noGrp="1"/>
          </p:cNvSpPr>
          <p:nvPr>
            <p:ph type="title"/>
          </p:nvPr>
        </p:nvSpPr>
        <p:spPr>
          <a:xfrm>
            <a:off x="819150" y="558143"/>
            <a:ext cx="7505700" cy="954600"/>
          </a:xfrm>
        </p:spPr>
        <p:txBody>
          <a:bodyPr/>
          <a:lstStyle/>
          <a:p>
            <a:pPr algn="ctr"/>
            <a:r>
              <a:rPr lang="en-US" dirty="0"/>
              <a:t>Satisfactory Progress Evaluations</a:t>
            </a:r>
          </a:p>
        </p:txBody>
      </p:sp>
      <p:sp>
        <p:nvSpPr>
          <p:cNvPr id="3" name="Text Placeholder 2">
            <a:extLst>
              <a:ext uri="{FF2B5EF4-FFF2-40B4-BE49-F238E27FC236}">
                <a16:creationId xmlns:a16="http://schemas.microsoft.com/office/drawing/2014/main" id="{DC3A055E-172E-49FE-951C-07C9CE91F3FF}"/>
              </a:ext>
            </a:extLst>
          </p:cNvPr>
          <p:cNvSpPr>
            <a:spLocks noGrp="1"/>
          </p:cNvSpPr>
          <p:nvPr>
            <p:ph type="body" idx="1"/>
          </p:nvPr>
        </p:nvSpPr>
        <p:spPr>
          <a:xfrm>
            <a:off x="916131" y="1256434"/>
            <a:ext cx="7505700" cy="1618384"/>
          </a:xfrm>
        </p:spPr>
        <p:txBody>
          <a:bodyPr/>
          <a:lstStyle/>
          <a:p>
            <a:r>
              <a:rPr lang="en-US" dirty="0"/>
              <a:t>Frequency of evaluation determines options:</a:t>
            </a:r>
          </a:p>
          <a:p>
            <a:pPr lvl="1"/>
            <a:r>
              <a:rPr lang="en-US" dirty="0"/>
              <a:t>For programs of study that are one academic year or less in length, school must evaluate SAP at end of each payment period.</a:t>
            </a:r>
          </a:p>
          <a:p>
            <a:pPr lvl="1"/>
            <a:r>
              <a:rPr lang="en-US" dirty="0"/>
              <a:t>For program of study longer than one academic year school must evaluate at least annually to correspond with end of payment period but school may evaluate at end of each payment period.</a:t>
            </a:r>
          </a:p>
        </p:txBody>
      </p:sp>
      <p:graphicFrame>
        <p:nvGraphicFramePr>
          <p:cNvPr id="5" name="Table 4">
            <a:extLst>
              <a:ext uri="{FF2B5EF4-FFF2-40B4-BE49-F238E27FC236}">
                <a16:creationId xmlns:a16="http://schemas.microsoft.com/office/drawing/2014/main" id="{6B6AAD62-7762-4DA4-BE77-3E909CC3AB3D}"/>
              </a:ext>
            </a:extLst>
          </p:cNvPr>
          <p:cNvGraphicFramePr>
            <a:graphicFrameLocks noGrp="1"/>
          </p:cNvGraphicFramePr>
          <p:nvPr>
            <p:extLst>
              <p:ext uri="{D42A27DB-BD31-4B8C-83A1-F6EECF244321}">
                <p14:modId xmlns:p14="http://schemas.microsoft.com/office/powerpoint/2010/main" val="2165752221"/>
              </p:ext>
            </p:extLst>
          </p:nvPr>
        </p:nvGraphicFramePr>
        <p:xfrm>
          <a:off x="748145" y="3202269"/>
          <a:ext cx="7673686" cy="741680"/>
        </p:xfrm>
        <a:graphic>
          <a:graphicData uri="http://schemas.openxmlformats.org/drawingml/2006/table">
            <a:tbl>
              <a:tblPr firstRow="1" bandRow="1">
                <a:tableStyleId>{5C22544A-7EE6-4342-B048-85BDC9FD1C3A}</a:tableStyleId>
              </a:tblPr>
              <a:tblGrid>
                <a:gridCol w="2198937">
                  <a:extLst>
                    <a:ext uri="{9D8B030D-6E8A-4147-A177-3AD203B41FA5}">
                      <a16:colId xmlns:a16="http://schemas.microsoft.com/office/drawing/2014/main" val="143173707"/>
                    </a:ext>
                  </a:extLst>
                </a:gridCol>
                <a:gridCol w="2916854">
                  <a:extLst>
                    <a:ext uri="{9D8B030D-6E8A-4147-A177-3AD203B41FA5}">
                      <a16:colId xmlns:a16="http://schemas.microsoft.com/office/drawing/2014/main" val="2554684950"/>
                    </a:ext>
                  </a:extLst>
                </a:gridCol>
                <a:gridCol w="2557895">
                  <a:extLst>
                    <a:ext uri="{9D8B030D-6E8A-4147-A177-3AD203B41FA5}">
                      <a16:colId xmlns:a16="http://schemas.microsoft.com/office/drawing/2014/main" val="2099495009"/>
                    </a:ext>
                  </a:extLst>
                </a:gridCol>
              </a:tblGrid>
              <a:tr h="370840">
                <a:tc>
                  <a:txBody>
                    <a:bodyPr/>
                    <a:lstStyle/>
                    <a:p>
                      <a:pPr algn="ctr"/>
                      <a:r>
                        <a:rPr lang="en-US" dirty="0"/>
                        <a:t>Spoon River College</a:t>
                      </a:r>
                    </a:p>
                  </a:txBody>
                  <a:tcPr/>
                </a:tc>
                <a:tc>
                  <a:txBody>
                    <a:bodyPr/>
                    <a:lstStyle/>
                    <a:p>
                      <a:pPr algn="ctr"/>
                      <a:r>
                        <a:rPr lang="en-US" dirty="0"/>
                        <a:t>Western Illinois University</a:t>
                      </a:r>
                    </a:p>
                  </a:txBody>
                  <a:tcPr/>
                </a:tc>
                <a:tc>
                  <a:txBody>
                    <a:bodyPr/>
                    <a:lstStyle/>
                    <a:p>
                      <a:pPr algn="ctr"/>
                      <a:r>
                        <a:rPr lang="en-US" dirty="0"/>
                        <a:t>St. Johns School of Nursing</a:t>
                      </a:r>
                    </a:p>
                  </a:txBody>
                  <a:tcPr/>
                </a:tc>
                <a:extLst>
                  <a:ext uri="{0D108BD9-81ED-4DB2-BD59-A6C34878D82A}">
                    <a16:rowId xmlns:a16="http://schemas.microsoft.com/office/drawing/2014/main" val="1909165788"/>
                  </a:ext>
                </a:extLst>
              </a:tr>
              <a:tr h="370840">
                <a:tc>
                  <a:txBody>
                    <a:bodyPr/>
                    <a:lstStyle/>
                    <a:p>
                      <a:pPr algn="ctr"/>
                      <a:r>
                        <a:rPr lang="en-US" dirty="0"/>
                        <a:t>Each payment period</a:t>
                      </a:r>
                    </a:p>
                  </a:txBody>
                  <a:tcPr/>
                </a:tc>
                <a:tc>
                  <a:txBody>
                    <a:bodyPr/>
                    <a:lstStyle/>
                    <a:p>
                      <a:pPr algn="ctr"/>
                      <a:r>
                        <a:rPr lang="en-US" dirty="0"/>
                        <a:t>Annually</a:t>
                      </a:r>
                    </a:p>
                  </a:txBody>
                  <a:tcPr/>
                </a:tc>
                <a:tc>
                  <a:txBody>
                    <a:bodyPr/>
                    <a:lstStyle/>
                    <a:p>
                      <a:pPr algn="ctr"/>
                      <a:r>
                        <a:rPr lang="en-US" dirty="0"/>
                        <a:t>Each payment period</a:t>
                      </a:r>
                    </a:p>
                  </a:txBody>
                  <a:tcPr/>
                </a:tc>
                <a:extLst>
                  <a:ext uri="{0D108BD9-81ED-4DB2-BD59-A6C34878D82A}">
                    <a16:rowId xmlns:a16="http://schemas.microsoft.com/office/drawing/2014/main" val="3272012758"/>
                  </a:ext>
                </a:extLst>
              </a:tr>
            </a:tbl>
          </a:graphicData>
        </a:graphic>
      </p:graphicFrame>
    </p:spTree>
    <p:extLst>
      <p:ext uri="{BB962C8B-B14F-4D97-AF65-F5344CB8AC3E}">
        <p14:creationId xmlns:p14="http://schemas.microsoft.com/office/powerpoint/2010/main" val="1277445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9"/>
          <p:cNvSpPr txBox="1">
            <a:spLocks noGrp="1"/>
          </p:cNvSpPr>
          <p:nvPr>
            <p:ph type="title"/>
          </p:nvPr>
        </p:nvSpPr>
        <p:spPr>
          <a:xfrm>
            <a:off x="819150" y="420297"/>
            <a:ext cx="7505700" cy="95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Satisfactory Progress Appeals</a:t>
            </a:r>
            <a:endParaRPr dirty="0"/>
          </a:p>
        </p:txBody>
      </p:sp>
      <p:sp>
        <p:nvSpPr>
          <p:cNvPr id="167" name="Google Shape;167;p19"/>
          <p:cNvSpPr txBox="1">
            <a:spLocks noGrp="1"/>
          </p:cNvSpPr>
          <p:nvPr>
            <p:ph type="body" idx="1"/>
          </p:nvPr>
        </p:nvSpPr>
        <p:spPr>
          <a:xfrm>
            <a:off x="727650" y="1107781"/>
            <a:ext cx="7688700" cy="22611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SzPts val="1600"/>
              <a:buChar char="●"/>
            </a:pPr>
            <a:r>
              <a:rPr lang="en-US" sz="1600" dirty="0"/>
              <a:t>Process by which a student who is not meeting SAP standards appeals for reconsideration of eligibility for Title IV aid. Policy must describe conditions under which a student may file an appeal.</a:t>
            </a:r>
          </a:p>
          <a:p>
            <a:pPr marL="457200" lvl="0" indent="-330200" algn="l" rtl="0">
              <a:spcBef>
                <a:spcPts val="0"/>
              </a:spcBef>
              <a:spcAft>
                <a:spcPts val="0"/>
              </a:spcAft>
              <a:buSzPts val="1600"/>
              <a:buChar char="●"/>
            </a:pPr>
            <a:r>
              <a:rPr lang="en-US" sz="1600" dirty="0"/>
              <a:t>Appeal must include information from student explaining why the student failed to make SAP and what has changed that will allow the student to make SAP at next evaluation point.</a:t>
            </a:r>
          </a:p>
          <a:p>
            <a:pPr marL="457200" lvl="0" indent="-330200" algn="l" rtl="0">
              <a:spcBef>
                <a:spcPts val="0"/>
              </a:spcBef>
              <a:spcAft>
                <a:spcPts val="0"/>
              </a:spcAft>
              <a:buSzPts val="1600"/>
              <a:buChar char="●"/>
            </a:pPr>
            <a:r>
              <a:rPr lang="en-US" sz="1600" dirty="0"/>
              <a:t>Appeal process is </a:t>
            </a:r>
            <a:r>
              <a:rPr lang="en-US" sz="1600" b="1" u="sng" dirty="0"/>
              <a:t>optional</a:t>
            </a:r>
            <a:r>
              <a:rPr lang="en-US" sz="1600" dirty="0"/>
              <a:t>.</a:t>
            </a:r>
            <a:endParaRPr sz="1600" dirty="0"/>
          </a:p>
          <a:p>
            <a:pPr marL="0" lvl="0" indent="0" algn="l" rtl="0">
              <a:spcBef>
                <a:spcPts val="1600"/>
              </a:spcBef>
              <a:spcAft>
                <a:spcPts val="1600"/>
              </a:spcAft>
              <a:buNone/>
            </a:pPr>
            <a:endParaRPr dirty="0"/>
          </a:p>
        </p:txBody>
      </p:sp>
      <p:sp>
        <p:nvSpPr>
          <p:cNvPr id="2" name="TextBox 1">
            <a:extLst>
              <a:ext uri="{FF2B5EF4-FFF2-40B4-BE49-F238E27FC236}">
                <a16:creationId xmlns:a16="http://schemas.microsoft.com/office/drawing/2014/main" id="{958BCE5B-CDE8-4557-8EED-CAE436D04087}"/>
              </a:ext>
            </a:extLst>
          </p:cNvPr>
          <p:cNvSpPr txBox="1"/>
          <p:nvPr/>
        </p:nvSpPr>
        <p:spPr>
          <a:xfrm>
            <a:off x="510363" y="3368881"/>
            <a:ext cx="8265042" cy="1169551"/>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Appeal Approved:</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School determines that student will be able to make SAP standards by end of next payment period and student is placed on Satisfactory Progress </a:t>
            </a:r>
            <a:r>
              <a:rPr lang="en-US" b="1" dirty="0">
                <a:latin typeface="Calibri" panose="020F0502020204030204" pitchFamily="34" charset="0"/>
                <a:cs typeface="Calibri" panose="020F0502020204030204" pitchFamily="34" charset="0"/>
              </a:rPr>
              <a:t>Probation</a:t>
            </a:r>
            <a:r>
              <a:rPr lang="en-US" dirty="0">
                <a:latin typeface="Calibri" panose="020F0502020204030204" pitchFamily="34" charset="0"/>
                <a:cs typeface="Calibri" panose="020F0502020204030204" pitchFamily="34" charset="0"/>
              </a:rPr>
              <a:t>, OR</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Student is placed on an </a:t>
            </a:r>
            <a:r>
              <a:rPr lang="en-US" b="1" dirty="0">
                <a:latin typeface="Calibri" panose="020F0502020204030204" pitchFamily="34" charset="0"/>
                <a:cs typeface="Calibri" panose="020F0502020204030204" pitchFamily="34" charset="0"/>
              </a:rPr>
              <a:t>Academic Plan</a:t>
            </a:r>
            <a:r>
              <a:rPr lang="en-US" dirty="0">
                <a:latin typeface="Calibri" panose="020F0502020204030204" pitchFamily="34" charset="0"/>
                <a:cs typeface="Calibri" panose="020F0502020204030204" pitchFamily="34" charset="0"/>
              </a:rPr>
              <a:t> that will ensure the student is able to meet SAP standards by a specific point.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1B206-4D78-4116-99D5-7626BE0F4AA3}"/>
              </a:ext>
            </a:extLst>
          </p:cNvPr>
          <p:cNvSpPr>
            <a:spLocks noGrp="1"/>
          </p:cNvSpPr>
          <p:nvPr>
            <p:ph type="title"/>
          </p:nvPr>
        </p:nvSpPr>
        <p:spPr>
          <a:xfrm>
            <a:off x="752400" y="420298"/>
            <a:ext cx="7505700" cy="954600"/>
          </a:xfrm>
        </p:spPr>
        <p:txBody>
          <a:bodyPr/>
          <a:lstStyle/>
          <a:p>
            <a:r>
              <a:rPr lang="en-US" dirty="0"/>
              <a:t>Satisfactory Progress Appeal Approved</a:t>
            </a:r>
          </a:p>
        </p:txBody>
      </p:sp>
      <p:sp>
        <p:nvSpPr>
          <p:cNvPr id="3" name="Text Placeholder 2">
            <a:extLst>
              <a:ext uri="{FF2B5EF4-FFF2-40B4-BE49-F238E27FC236}">
                <a16:creationId xmlns:a16="http://schemas.microsoft.com/office/drawing/2014/main" id="{FD323431-4A57-4ECC-97F6-E52D615652F6}"/>
              </a:ext>
            </a:extLst>
          </p:cNvPr>
          <p:cNvSpPr>
            <a:spLocks noGrp="1"/>
          </p:cNvSpPr>
          <p:nvPr>
            <p:ph type="body" idx="1"/>
          </p:nvPr>
        </p:nvSpPr>
        <p:spPr>
          <a:xfrm>
            <a:off x="852524" y="1347750"/>
            <a:ext cx="3686100" cy="2448000"/>
          </a:xfrm>
        </p:spPr>
        <p:txBody>
          <a:bodyPr/>
          <a:lstStyle/>
          <a:p>
            <a:r>
              <a:rPr lang="en-US" sz="1200" dirty="0"/>
              <a:t>Status is available for a student not making progress who has appealed and had aid eligibility reinstated.</a:t>
            </a:r>
          </a:p>
          <a:p>
            <a:r>
              <a:rPr lang="en-US" sz="1200" dirty="0"/>
              <a:t>Student may receive aid for one additional payment period.</a:t>
            </a:r>
          </a:p>
          <a:p>
            <a:r>
              <a:rPr lang="en-US" sz="1200" dirty="0"/>
              <a:t>School may require student action while on probation.</a:t>
            </a:r>
          </a:p>
        </p:txBody>
      </p:sp>
      <p:sp>
        <p:nvSpPr>
          <p:cNvPr id="4" name="Text Placeholder 3">
            <a:extLst>
              <a:ext uri="{FF2B5EF4-FFF2-40B4-BE49-F238E27FC236}">
                <a16:creationId xmlns:a16="http://schemas.microsoft.com/office/drawing/2014/main" id="{80B5B6FD-CCC1-4A5B-9CC3-94C48542B939}"/>
              </a:ext>
            </a:extLst>
          </p:cNvPr>
          <p:cNvSpPr>
            <a:spLocks noGrp="1"/>
          </p:cNvSpPr>
          <p:nvPr>
            <p:ph type="body" idx="2"/>
          </p:nvPr>
        </p:nvSpPr>
        <p:spPr>
          <a:xfrm>
            <a:off x="4638748" y="1319412"/>
            <a:ext cx="3686100" cy="2994720"/>
          </a:xfrm>
        </p:spPr>
        <p:txBody>
          <a:bodyPr/>
          <a:lstStyle/>
          <a:p>
            <a:r>
              <a:rPr lang="en-US" sz="1200" dirty="0"/>
              <a:t>Alternative to probation – available to all schools.</a:t>
            </a:r>
          </a:p>
          <a:p>
            <a:r>
              <a:rPr lang="en-US" sz="1200" dirty="0"/>
              <a:t>A plan that, if followed by the student, specifies a point in time at which the student will be able to meet the institutions SAP standards.</a:t>
            </a:r>
          </a:p>
          <a:p>
            <a:r>
              <a:rPr lang="en-US" sz="1200" dirty="0"/>
              <a:t>Student on plan is evaluated against the plan requirements, not regular SAP standards.</a:t>
            </a:r>
          </a:p>
          <a:p>
            <a:r>
              <a:rPr lang="en-US" sz="1200" dirty="0"/>
              <a:t>Plan should ensure student completes within maximum time frame of program or have procedures of how this will be evaluated and time extended.</a:t>
            </a:r>
          </a:p>
        </p:txBody>
      </p:sp>
      <p:sp>
        <p:nvSpPr>
          <p:cNvPr id="5" name="TextBox 4">
            <a:extLst>
              <a:ext uri="{FF2B5EF4-FFF2-40B4-BE49-F238E27FC236}">
                <a16:creationId xmlns:a16="http://schemas.microsoft.com/office/drawing/2014/main" id="{D60CD705-D6FE-4447-A719-C3AAA483CFB6}"/>
              </a:ext>
            </a:extLst>
          </p:cNvPr>
          <p:cNvSpPr txBox="1"/>
          <p:nvPr/>
        </p:nvSpPr>
        <p:spPr>
          <a:xfrm>
            <a:off x="935960" y="1056809"/>
            <a:ext cx="3686100" cy="307777"/>
          </a:xfrm>
          <a:prstGeom prst="rect">
            <a:avLst/>
          </a:prstGeom>
          <a:noFill/>
        </p:spPr>
        <p:txBody>
          <a:bodyPr wrap="square" rtlCol="0">
            <a:spAutoFit/>
          </a:bodyPr>
          <a:lstStyle/>
          <a:p>
            <a:r>
              <a:rPr lang="en-US" dirty="0"/>
              <a:t>Financial Aid Probation</a:t>
            </a:r>
          </a:p>
        </p:txBody>
      </p:sp>
      <p:sp>
        <p:nvSpPr>
          <p:cNvPr id="6" name="TextBox 5">
            <a:extLst>
              <a:ext uri="{FF2B5EF4-FFF2-40B4-BE49-F238E27FC236}">
                <a16:creationId xmlns:a16="http://schemas.microsoft.com/office/drawing/2014/main" id="{ADF0FE7F-1C39-47EC-A1DC-1AC1A2EFD245}"/>
              </a:ext>
            </a:extLst>
          </p:cNvPr>
          <p:cNvSpPr txBox="1"/>
          <p:nvPr/>
        </p:nvSpPr>
        <p:spPr>
          <a:xfrm>
            <a:off x="4572000" y="1067121"/>
            <a:ext cx="3686100" cy="307777"/>
          </a:xfrm>
          <a:prstGeom prst="rect">
            <a:avLst/>
          </a:prstGeom>
          <a:noFill/>
        </p:spPr>
        <p:txBody>
          <a:bodyPr wrap="square" rtlCol="0">
            <a:spAutoFit/>
          </a:bodyPr>
          <a:lstStyle/>
          <a:p>
            <a:r>
              <a:rPr lang="en-US" dirty="0"/>
              <a:t>Academic Plan</a:t>
            </a:r>
          </a:p>
        </p:txBody>
      </p:sp>
      <p:sp>
        <p:nvSpPr>
          <p:cNvPr id="7" name="TextBox 6">
            <a:extLst>
              <a:ext uri="{FF2B5EF4-FFF2-40B4-BE49-F238E27FC236}">
                <a16:creationId xmlns:a16="http://schemas.microsoft.com/office/drawing/2014/main" id="{BBEAAD0E-0E3B-45D4-95BD-4909F3C09BAD}"/>
              </a:ext>
            </a:extLst>
          </p:cNvPr>
          <p:cNvSpPr txBox="1"/>
          <p:nvPr/>
        </p:nvSpPr>
        <p:spPr>
          <a:xfrm>
            <a:off x="354419" y="3713967"/>
            <a:ext cx="8435162" cy="1200329"/>
          </a:xfrm>
          <a:prstGeom prst="rect">
            <a:avLst/>
          </a:prstGeom>
          <a:noFill/>
        </p:spPr>
        <p:txBody>
          <a:bodyPr wrap="square" rtlCol="0">
            <a:spAutoFit/>
          </a:bodyPr>
          <a:lstStyle/>
          <a:p>
            <a:r>
              <a:rPr lang="en-US" sz="1200" b="1" dirty="0">
                <a:latin typeface="Calibri" panose="020F0502020204030204" pitchFamily="34" charset="0"/>
                <a:cs typeface="Calibri" panose="020F0502020204030204" pitchFamily="34" charset="0"/>
              </a:rPr>
              <a:t>Following Financial Aid Probation or Academic Plan:</a:t>
            </a:r>
          </a:p>
          <a:p>
            <a:pPr marL="285750" indent="-285750">
              <a:buFont typeface="Arial" panose="020B0604020202020204" pitchFamily="34" charset="0"/>
              <a:buChar char="•"/>
            </a:pPr>
            <a:r>
              <a:rPr lang="en-US" sz="1200" dirty="0">
                <a:latin typeface="Calibri" panose="020F0502020204030204" pitchFamily="34" charset="0"/>
                <a:cs typeface="Calibri" panose="020F0502020204030204" pitchFamily="34" charset="0"/>
              </a:rPr>
              <a:t>Student meets SAP standards and regains aid eligibility (all is good)!</a:t>
            </a:r>
          </a:p>
          <a:p>
            <a:pPr marL="285750" indent="-285750">
              <a:buFont typeface="Arial" panose="020B0604020202020204" pitchFamily="34" charset="0"/>
              <a:buChar char="•"/>
            </a:pPr>
            <a:r>
              <a:rPr lang="en-US" sz="1200" dirty="0">
                <a:latin typeface="Calibri" panose="020F0502020204030204" pitchFamily="34" charset="0"/>
                <a:cs typeface="Calibri" panose="020F0502020204030204" pitchFamily="34" charset="0"/>
              </a:rPr>
              <a:t>Student does not meet standards:</a:t>
            </a:r>
          </a:p>
          <a:p>
            <a:pPr lvl="2"/>
            <a:r>
              <a:rPr lang="en-US" sz="1200" dirty="0">
                <a:latin typeface="Calibri" panose="020F0502020204030204" pitchFamily="34" charset="0"/>
                <a:cs typeface="Calibri" panose="020F0502020204030204" pitchFamily="34" charset="0"/>
              </a:rPr>
              <a:t>	o Student successfully appeals and is placed on an academic plan, OR</a:t>
            </a:r>
          </a:p>
          <a:p>
            <a:pPr lvl="2"/>
            <a:r>
              <a:rPr lang="en-US" sz="1200" dirty="0">
                <a:latin typeface="Calibri" panose="020F0502020204030204" pitchFamily="34" charset="0"/>
                <a:cs typeface="Calibri" panose="020F0502020204030204" pitchFamily="34" charset="0"/>
              </a:rPr>
              <a:t>	o Student does not appeal, or appeal is denied and school explains how student can regain </a:t>
            </a:r>
          </a:p>
          <a:p>
            <a:pPr lvl="2"/>
            <a:r>
              <a:rPr lang="en-US" sz="1200" dirty="0">
                <a:latin typeface="Calibri" panose="020F0502020204030204" pitchFamily="34" charset="0"/>
                <a:cs typeface="Calibri" panose="020F0502020204030204" pitchFamily="34" charset="0"/>
              </a:rPr>
              <a:t>	eligibility.</a:t>
            </a:r>
          </a:p>
        </p:txBody>
      </p:sp>
    </p:spTree>
    <p:extLst>
      <p:ext uri="{BB962C8B-B14F-4D97-AF65-F5344CB8AC3E}">
        <p14:creationId xmlns:p14="http://schemas.microsoft.com/office/powerpoint/2010/main" val="2947540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BC4AB-0750-4B1F-BAC8-D02E90C08841}"/>
              </a:ext>
            </a:extLst>
          </p:cNvPr>
          <p:cNvSpPr>
            <a:spLocks noGrp="1"/>
          </p:cNvSpPr>
          <p:nvPr>
            <p:ph type="title"/>
          </p:nvPr>
        </p:nvSpPr>
        <p:spPr/>
        <p:txBody>
          <a:bodyPr/>
          <a:lstStyle/>
          <a:p>
            <a:r>
              <a:rPr lang="en-US" dirty="0"/>
              <a:t>SAP Special Circumstance</a:t>
            </a:r>
          </a:p>
        </p:txBody>
      </p:sp>
      <p:sp>
        <p:nvSpPr>
          <p:cNvPr id="3" name="Text Placeholder 2">
            <a:extLst>
              <a:ext uri="{FF2B5EF4-FFF2-40B4-BE49-F238E27FC236}">
                <a16:creationId xmlns:a16="http://schemas.microsoft.com/office/drawing/2014/main" id="{71C6914E-07E8-449F-9575-A6F792D9AA5A}"/>
              </a:ext>
            </a:extLst>
          </p:cNvPr>
          <p:cNvSpPr>
            <a:spLocks noGrp="1"/>
          </p:cNvSpPr>
          <p:nvPr>
            <p:ph type="body" idx="1"/>
          </p:nvPr>
        </p:nvSpPr>
        <p:spPr>
          <a:xfrm>
            <a:off x="819150" y="1686786"/>
            <a:ext cx="7505700" cy="2448000"/>
          </a:xfrm>
        </p:spPr>
        <p:txBody>
          <a:bodyPr/>
          <a:lstStyle/>
          <a:p>
            <a:r>
              <a:rPr lang="en-US" dirty="0"/>
              <a:t>Incompletes, withdrawals and repetitions</a:t>
            </a:r>
          </a:p>
          <a:p>
            <a:r>
              <a:rPr lang="en-US" dirty="0"/>
              <a:t>Transfer credits</a:t>
            </a:r>
          </a:p>
          <a:p>
            <a:r>
              <a:rPr lang="en-US" dirty="0"/>
              <a:t>Remedial courses</a:t>
            </a:r>
          </a:p>
          <a:p>
            <a:r>
              <a:rPr lang="en-US" dirty="0"/>
              <a:t>Academic Amnesty Programs</a:t>
            </a:r>
          </a:p>
          <a:p>
            <a:r>
              <a:rPr lang="en-US" dirty="0"/>
              <a:t>Grade change(s)</a:t>
            </a:r>
          </a:p>
          <a:p>
            <a:r>
              <a:rPr lang="en-US" dirty="0"/>
              <a:t>Second degree/Post-baccalaureate certificate/graduate work</a:t>
            </a:r>
          </a:p>
          <a:p>
            <a:r>
              <a:rPr lang="en-US" dirty="0"/>
              <a:t>Change of major or program? Will these be limited?</a:t>
            </a:r>
          </a:p>
          <a:p>
            <a:r>
              <a:rPr lang="en-US" dirty="0"/>
              <a:t>If your policy allows for appeals, how many?</a:t>
            </a:r>
          </a:p>
          <a:p>
            <a:r>
              <a:rPr lang="en-US" dirty="0"/>
              <a:t>Who will review appeals?</a:t>
            </a:r>
          </a:p>
          <a:p>
            <a:r>
              <a:rPr lang="en-US" dirty="0"/>
              <a:t>Who will develop academic plans? Monitor? Approve?</a:t>
            </a:r>
          </a:p>
        </p:txBody>
      </p:sp>
    </p:spTree>
    <p:extLst>
      <p:ext uri="{BB962C8B-B14F-4D97-AF65-F5344CB8AC3E}">
        <p14:creationId xmlns:p14="http://schemas.microsoft.com/office/powerpoint/2010/main" val="2382685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2"/>
          <p:cNvSpPr txBox="1">
            <a:spLocks noGrp="1"/>
          </p:cNvSpPr>
          <p:nvPr>
            <p:ph type="title"/>
          </p:nvPr>
        </p:nvSpPr>
        <p:spPr>
          <a:xfrm>
            <a:off x="817289" y="1609702"/>
            <a:ext cx="7688700" cy="317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6000" dirty="0"/>
              <a:t>Questions?</a:t>
            </a:r>
            <a:endParaRPr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4"/>
          <p:cNvSpPr txBox="1">
            <a:spLocks noGrp="1"/>
          </p:cNvSpPr>
          <p:nvPr>
            <p:ph type="title"/>
          </p:nvPr>
        </p:nvSpPr>
        <p:spPr>
          <a:xfrm>
            <a:off x="770659" y="665491"/>
            <a:ext cx="7505700" cy="95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What is Satisfactory Academic Progress?</a:t>
            </a:r>
            <a:endParaRPr dirty="0"/>
          </a:p>
        </p:txBody>
      </p:sp>
      <p:sp>
        <p:nvSpPr>
          <p:cNvPr id="135" name="Google Shape;135;p14"/>
          <p:cNvSpPr txBox="1">
            <a:spLocks noGrp="1"/>
          </p:cNvSpPr>
          <p:nvPr>
            <p:ph type="body" idx="1"/>
          </p:nvPr>
        </p:nvSpPr>
        <p:spPr>
          <a:xfrm>
            <a:off x="819150" y="1424918"/>
            <a:ext cx="7505700" cy="95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dirty="0"/>
              <a:t>Satisfactory Academic Progress, also known as Satisfactory Progress (SAP or SP) is a set of standards developed to help students graduate and are required by the Department of Education.</a:t>
            </a:r>
          </a:p>
          <a:p>
            <a:pPr marL="0" lvl="0" indent="0" algn="l" rtl="0">
              <a:spcBef>
                <a:spcPts val="0"/>
              </a:spcBef>
              <a:spcAft>
                <a:spcPts val="0"/>
              </a:spcAft>
              <a:buNone/>
            </a:pPr>
            <a:endParaRPr lang="en" sz="1600" dirty="0"/>
          </a:p>
          <a:p>
            <a:pPr marL="0" lvl="0" indent="0" algn="l" rtl="0">
              <a:spcBef>
                <a:spcPts val="0"/>
              </a:spcBef>
              <a:spcAft>
                <a:spcPts val="0"/>
              </a:spcAft>
              <a:buNone/>
            </a:pPr>
            <a:endParaRPr sz="1600" dirty="0"/>
          </a:p>
        </p:txBody>
      </p:sp>
      <p:sp>
        <p:nvSpPr>
          <p:cNvPr id="2" name="TextBox 1">
            <a:extLst>
              <a:ext uri="{FF2B5EF4-FFF2-40B4-BE49-F238E27FC236}">
                <a16:creationId xmlns:a16="http://schemas.microsoft.com/office/drawing/2014/main" id="{9BB7275E-2C35-4EB4-A649-C903B236C55A}"/>
              </a:ext>
            </a:extLst>
          </p:cNvPr>
          <p:cNvSpPr txBox="1"/>
          <p:nvPr/>
        </p:nvSpPr>
        <p:spPr>
          <a:xfrm>
            <a:off x="1898073" y="2675746"/>
            <a:ext cx="5742710" cy="954107"/>
          </a:xfrm>
          <a:prstGeom prst="rect">
            <a:avLst/>
          </a:prstGeom>
          <a:noFill/>
        </p:spPr>
        <p:txBody>
          <a:bodyPr wrap="square" rtlCol="0">
            <a:spAutoFit/>
          </a:bodyPr>
          <a:lstStyle/>
          <a:p>
            <a:pPr algn="ctr"/>
            <a:r>
              <a:rPr lang="en-US" i="1" dirty="0"/>
              <a:t>HEA Sec. 484(c), CFR 668.34: Schools must have a reasonable standard for measuring a student’s satisfactory academic progress toward their degree or certificate completion and the reasonable standard must be in accordance with regulatory actions.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96E88-E4CE-4F04-B538-3E8771022C2E}"/>
              </a:ext>
            </a:extLst>
          </p:cNvPr>
          <p:cNvSpPr>
            <a:spLocks noGrp="1"/>
          </p:cNvSpPr>
          <p:nvPr>
            <p:ph type="title"/>
          </p:nvPr>
        </p:nvSpPr>
        <p:spPr/>
        <p:txBody>
          <a:bodyPr/>
          <a:lstStyle/>
          <a:p>
            <a:r>
              <a:rPr lang="en-US" dirty="0"/>
              <a:t>A reasonable standard in accordance with updated regulatory section 668.34 must:</a:t>
            </a:r>
          </a:p>
        </p:txBody>
      </p:sp>
      <p:sp>
        <p:nvSpPr>
          <p:cNvPr id="3" name="Text Placeholder 2">
            <a:extLst>
              <a:ext uri="{FF2B5EF4-FFF2-40B4-BE49-F238E27FC236}">
                <a16:creationId xmlns:a16="http://schemas.microsoft.com/office/drawing/2014/main" id="{F3367BC2-7905-4B5B-B24E-87583BA48390}"/>
              </a:ext>
            </a:extLst>
          </p:cNvPr>
          <p:cNvSpPr>
            <a:spLocks noGrp="1"/>
          </p:cNvSpPr>
          <p:nvPr>
            <p:ph type="body" idx="1"/>
          </p:nvPr>
        </p:nvSpPr>
        <p:spPr/>
        <p:txBody>
          <a:bodyPr/>
          <a:lstStyle/>
          <a:p>
            <a:r>
              <a:rPr lang="en-US" dirty="0"/>
              <a:t>Be at least as strict as your policy applied to non-Title IV recipients.</a:t>
            </a:r>
          </a:p>
          <a:p>
            <a:r>
              <a:rPr lang="en-US" dirty="0"/>
              <a:t>Measure attempted and completed coursework</a:t>
            </a:r>
          </a:p>
          <a:p>
            <a:r>
              <a:rPr lang="en-US" dirty="0"/>
              <a:t>Be of consistent application to all students and can be within categories of students: full time or part time; undergraduate or graduate students; or education programs.</a:t>
            </a:r>
          </a:p>
          <a:p>
            <a:r>
              <a:rPr lang="en-US" dirty="0"/>
              <a:t>Be monitored at </a:t>
            </a:r>
            <a:r>
              <a:rPr lang="en-US" u="sng" dirty="0"/>
              <a:t>least</a:t>
            </a:r>
            <a:r>
              <a:rPr lang="en-US" dirty="0"/>
              <a:t> annually</a:t>
            </a:r>
          </a:p>
          <a:p>
            <a:r>
              <a:rPr lang="en-US" dirty="0"/>
              <a:t>Describe the effect of course incompletes, withdrawals, repeated courses and transfer-in credits</a:t>
            </a:r>
          </a:p>
          <a:p>
            <a:r>
              <a:rPr lang="en-US" dirty="0"/>
              <a:t>Have a </a:t>
            </a:r>
            <a:r>
              <a:rPr lang="en-US" u="sng" dirty="0"/>
              <a:t>stated</a:t>
            </a:r>
            <a:r>
              <a:rPr lang="en-US" dirty="0"/>
              <a:t> Maximum time frame (published program completion).</a:t>
            </a:r>
          </a:p>
        </p:txBody>
      </p:sp>
    </p:spTree>
    <p:extLst>
      <p:ext uri="{BB962C8B-B14F-4D97-AF65-F5344CB8AC3E}">
        <p14:creationId xmlns:p14="http://schemas.microsoft.com/office/powerpoint/2010/main" val="3589719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5"/>
          <p:cNvSpPr txBox="1">
            <a:spLocks noGrp="1"/>
          </p:cNvSpPr>
          <p:nvPr>
            <p:ph type="title"/>
          </p:nvPr>
        </p:nvSpPr>
        <p:spPr>
          <a:xfrm>
            <a:off x="819150" y="575436"/>
            <a:ext cx="7505700" cy="954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Satisfactory Progress Requirements</a:t>
            </a:r>
            <a:endParaRPr dirty="0"/>
          </a:p>
        </p:txBody>
      </p:sp>
      <p:sp>
        <p:nvSpPr>
          <p:cNvPr id="141" name="Google Shape;141;p15"/>
          <p:cNvSpPr txBox="1">
            <a:spLocks noGrp="1"/>
          </p:cNvSpPr>
          <p:nvPr>
            <p:ph type="body" idx="1"/>
          </p:nvPr>
        </p:nvSpPr>
        <p:spPr>
          <a:xfrm>
            <a:off x="819150" y="1398418"/>
            <a:ext cx="7505700" cy="2989984"/>
          </a:xfrm>
          <a:prstGeom prst="rect">
            <a:avLst/>
          </a:prstGeom>
        </p:spPr>
        <p:txBody>
          <a:bodyPr spcFirstLastPara="1" wrap="square" lIns="91425" tIns="91425" rIns="91425" bIns="91425" anchor="t" anchorCtr="0">
            <a:noAutofit/>
          </a:bodyPr>
          <a:lstStyle/>
          <a:p>
            <a:pPr marL="285750" indent="-285750"/>
            <a:r>
              <a:rPr lang="en-US" sz="1600" dirty="0"/>
              <a:t>Specific GPA requirement</a:t>
            </a:r>
            <a:endParaRPr sz="1600" dirty="0"/>
          </a:p>
          <a:p>
            <a:pPr marL="285750" indent="-285750">
              <a:spcBef>
                <a:spcPts val="1600"/>
              </a:spcBef>
            </a:pPr>
            <a:r>
              <a:rPr lang="en" sz="1600" dirty="0"/>
              <a:t>Pace requirement</a:t>
            </a:r>
            <a:endParaRPr sz="1600" dirty="0"/>
          </a:p>
          <a:p>
            <a:pPr marL="285750" indent="-285750">
              <a:spcBef>
                <a:spcPts val="1600"/>
              </a:spcBef>
            </a:pPr>
            <a:r>
              <a:rPr lang="en-US" sz="1600" dirty="0"/>
              <a:t>Treatment of transfer credits</a:t>
            </a:r>
          </a:p>
          <a:p>
            <a:pPr marL="285750" indent="-285750">
              <a:spcBef>
                <a:spcPts val="1600"/>
              </a:spcBef>
            </a:pPr>
            <a:r>
              <a:rPr lang="en-US" sz="1600" dirty="0"/>
              <a:t>Financial Aid warning definition</a:t>
            </a:r>
          </a:p>
          <a:p>
            <a:pPr marL="285750" indent="-285750">
              <a:spcBef>
                <a:spcPts val="1600"/>
              </a:spcBef>
            </a:pPr>
            <a:r>
              <a:rPr lang="en-US" sz="1600" dirty="0"/>
              <a:t>Financial Aid probation definition</a:t>
            </a:r>
          </a:p>
          <a:p>
            <a:pPr marL="285750" indent="-285750">
              <a:spcBef>
                <a:spcPts val="1600"/>
              </a:spcBef>
            </a:pPr>
            <a:r>
              <a:rPr lang="en-US" sz="1600" dirty="0"/>
              <a:t>Options for schools that monitor progress each payment period</a:t>
            </a:r>
            <a:endParaRPr sz="1600"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3C32A-072D-46D5-9C82-3F3424363B11}"/>
              </a:ext>
            </a:extLst>
          </p:cNvPr>
          <p:cNvSpPr>
            <a:spLocks noGrp="1"/>
          </p:cNvSpPr>
          <p:nvPr>
            <p:ph type="title"/>
          </p:nvPr>
        </p:nvSpPr>
        <p:spPr>
          <a:xfrm>
            <a:off x="262713" y="224006"/>
            <a:ext cx="3709200" cy="1473449"/>
          </a:xfrm>
          <a:ln>
            <a:noFill/>
          </a:ln>
        </p:spPr>
        <p:txBody>
          <a:bodyPr/>
          <a:lstStyle/>
          <a:p>
            <a:pPr algn="ctr"/>
            <a:r>
              <a:rPr lang="en-US" dirty="0"/>
              <a:t>GPA</a:t>
            </a:r>
            <a:br>
              <a:rPr lang="en-US" dirty="0"/>
            </a:br>
            <a:r>
              <a:rPr lang="en-US" dirty="0"/>
              <a:t>(Qualitative) </a:t>
            </a:r>
            <a:br>
              <a:rPr lang="en-US" dirty="0"/>
            </a:br>
            <a:r>
              <a:rPr lang="en-US" dirty="0"/>
              <a:t>Requirement</a:t>
            </a:r>
          </a:p>
        </p:txBody>
      </p:sp>
      <p:sp>
        <p:nvSpPr>
          <p:cNvPr id="3" name="Text Placeholder 2">
            <a:extLst>
              <a:ext uri="{FF2B5EF4-FFF2-40B4-BE49-F238E27FC236}">
                <a16:creationId xmlns:a16="http://schemas.microsoft.com/office/drawing/2014/main" id="{961EC93E-7C28-454A-ABA0-D640CC3FE974}"/>
              </a:ext>
            </a:extLst>
          </p:cNvPr>
          <p:cNvSpPr>
            <a:spLocks noGrp="1"/>
          </p:cNvSpPr>
          <p:nvPr>
            <p:ph type="body" idx="1"/>
          </p:nvPr>
        </p:nvSpPr>
        <p:spPr>
          <a:xfrm>
            <a:off x="262713" y="1798423"/>
            <a:ext cx="3709200" cy="3132713"/>
          </a:xfrm>
        </p:spPr>
        <p:txBody>
          <a:bodyPr/>
          <a:lstStyle/>
          <a:p>
            <a:r>
              <a:rPr lang="en-US" dirty="0"/>
              <a:t>Specify GPA required at each evaluation point.</a:t>
            </a:r>
          </a:p>
          <a:p>
            <a:r>
              <a:rPr lang="en-US" dirty="0"/>
              <a:t>If GPA not appropriate, standard must be a comparable assessment measured against a norm.</a:t>
            </a:r>
          </a:p>
          <a:p>
            <a:r>
              <a:rPr lang="en-US" dirty="0"/>
              <a:t>For programs longer than two academic years, “C” average or equivalent required at end of second year, or academic standing consistent with the institution’s requirements for graduation.</a:t>
            </a:r>
          </a:p>
        </p:txBody>
      </p:sp>
      <p:sp>
        <p:nvSpPr>
          <p:cNvPr id="4" name="Title 1">
            <a:extLst>
              <a:ext uri="{FF2B5EF4-FFF2-40B4-BE49-F238E27FC236}">
                <a16:creationId xmlns:a16="http://schemas.microsoft.com/office/drawing/2014/main" id="{627A9D88-B1A6-49E1-A45C-A4A2C84A3E26}"/>
              </a:ext>
            </a:extLst>
          </p:cNvPr>
          <p:cNvSpPr txBox="1">
            <a:spLocks/>
          </p:cNvSpPr>
          <p:nvPr/>
        </p:nvSpPr>
        <p:spPr>
          <a:xfrm>
            <a:off x="5165768" y="224006"/>
            <a:ext cx="3709200" cy="1473449"/>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3000"/>
              <a:buFont typeface="Nunito"/>
              <a:buNone/>
              <a:defRPr sz="3000" b="0" i="0" u="none" strike="noStrike" cap="none">
                <a:solidFill>
                  <a:schemeClr val="lt1"/>
                </a:solidFill>
                <a:latin typeface="Nunito"/>
                <a:ea typeface="Nunito"/>
                <a:cs typeface="Nunito"/>
                <a:sym typeface="Nunito"/>
              </a:defRPr>
            </a:lvl1pPr>
            <a:lvl2pPr marR="0" lvl="1" algn="l" rtl="0">
              <a:lnSpc>
                <a:spcPct val="100000"/>
              </a:lnSpc>
              <a:spcBef>
                <a:spcPts val="0"/>
              </a:spcBef>
              <a:spcAft>
                <a:spcPts val="0"/>
              </a:spcAft>
              <a:buClr>
                <a:schemeClr val="lt1"/>
              </a:buClr>
              <a:buSzPts val="3000"/>
              <a:buFont typeface="Nunito"/>
              <a:buNone/>
              <a:defRPr sz="3000" b="0" i="0" u="none" strike="noStrike" cap="none">
                <a:solidFill>
                  <a:schemeClr val="lt1"/>
                </a:solidFill>
                <a:latin typeface="Nunito"/>
                <a:ea typeface="Nunito"/>
                <a:cs typeface="Nunito"/>
                <a:sym typeface="Nunito"/>
              </a:defRPr>
            </a:lvl2pPr>
            <a:lvl3pPr marR="0" lvl="2" algn="l" rtl="0">
              <a:lnSpc>
                <a:spcPct val="100000"/>
              </a:lnSpc>
              <a:spcBef>
                <a:spcPts val="0"/>
              </a:spcBef>
              <a:spcAft>
                <a:spcPts val="0"/>
              </a:spcAft>
              <a:buClr>
                <a:schemeClr val="lt1"/>
              </a:buClr>
              <a:buSzPts val="3000"/>
              <a:buFont typeface="Nunito"/>
              <a:buNone/>
              <a:defRPr sz="3000" b="0" i="0" u="none" strike="noStrike" cap="none">
                <a:solidFill>
                  <a:schemeClr val="lt1"/>
                </a:solidFill>
                <a:latin typeface="Nunito"/>
                <a:ea typeface="Nunito"/>
                <a:cs typeface="Nunito"/>
                <a:sym typeface="Nunito"/>
              </a:defRPr>
            </a:lvl3pPr>
            <a:lvl4pPr marR="0" lvl="3" algn="l" rtl="0">
              <a:lnSpc>
                <a:spcPct val="100000"/>
              </a:lnSpc>
              <a:spcBef>
                <a:spcPts val="0"/>
              </a:spcBef>
              <a:spcAft>
                <a:spcPts val="0"/>
              </a:spcAft>
              <a:buClr>
                <a:schemeClr val="lt1"/>
              </a:buClr>
              <a:buSzPts val="3000"/>
              <a:buFont typeface="Nunito"/>
              <a:buNone/>
              <a:defRPr sz="3000" b="0" i="0" u="none" strike="noStrike" cap="none">
                <a:solidFill>
                  <a:schemeClr val="lt1"/>
                </a:solidFill>
                <a:latin typeface="Nunito"/>
                <a:ea typeface="Nunito"/>
                <a:cs typeface="Nunito"/>
                <a:sym typeface="Nunito"/>
              </a:defRPr>
            </a:lvl4pPr>
            <a:lvl5pPr marR="0" lvl="4" algn="l" rtl="0">
              <a:lnSpc>
                <a:spcPct val="100000"/>
              </a:lnSpc>
              <a:spcBef>
                <a:spcPts val="0"/>
              </a:spcBef>
              <a:spcAft>
                <a:spcPts val="0"/>
              </a:spcAft>
              <a:buClr>
                <a:schemeClr val="lt1"/>
              </a:buClr>
              <a:buSzPts val="3000"/>
              <a:buFont typeface="Nunito"/>
              <a:buNone/>
              <a:defRPr sz="3000" b="0" i="0" u="none" strike="noStrike" cap="none">
                <a:solidFill>
                  <a:schemeClr val="lt1"/>
                </a:solidFill>
                <a:latin typeface="Nunito"/>
                <a:ea typeface="Nunito"/>
                <a:cs typeface="Nunito"/>
                <a:sym typeface="Nunito"/>
              </a:defRPr>
            </a:lvl5pPr>
            <a:lvl6pPr marR="0" lvl="5" algn="l" rtl="0">
              <a:lnSpc>
                <a:spcPct val="100000"/>
              </a:lnSpc>
              <a:spcBef>
                <a:spcPts val="0"/>
              </a:spcBef>
              <a:spcAft>
                <a:spcPts val="0"/>
              </a:spcAft>
              <a:buClr>
                <a:schemeClr val="lt1"/>
              </a:buClr>
              <a:buSzPts val="3000"/>
              <a:buFont typeface="Nunito"/>
              <a:buNone/>
              <a:defRPr sz="3000" b="0" i="0" u="none" strike="noStrike" cap="none">
                <a:solidFill>
                  <a:schemeClr val="lt1"/>
                </a:solidFill>
                <a:latin typeface="Nunito"/>
                <a:ea typeface="Nunito"/>
                <a:cs typeface="Nunito"/>
                <a:sym typeface="Nunito"/>
              </a:defRPr>
            </a:lvl6pPr>
            <a:lvl7pPr marR="0" lvl="6" algn="l" rtl="0">
              <a:lnSpc>
                <a:spcPct val="100000"/>
              </a:lnSpc>
              <a:spcBef>
                <a:spcPts val="0"/>
              </a:spcBef>
              <a:spcAft>
                <a:spcPts val="0"/>
              </a:spcAft>
              <a:buClr>
                <a:schemeClr val="lt1"/>
              </a:buClr>
              <a:buSzPts val="3000"/>
              <a:buFont typeface="Nunito"/>
              <a:buNone/>
              <a:defRPr sz="3000" b="0" i="0" u="none" strike="noStrike" cap="none">
                <a:solidFill>
                  <a:schemeClr val="lt1"/>
                </a:solidFill>
                <a:latin typeface="Nunito"/>
                <a:ea typeface="Nunito"/>
                <a:cs typeface="Nunito"/>
                <a:sym typeface="Nunito"/>
              </a:defRPr>
            </a:lvl7pPr>
            <a:lvl8pPr marR="0" lvl="7" algn="l" rtl="0">
              <a:lnSpc>
                <a:spcPct val="100000"/>
              </a:lnSpc>
              <a:spcBef>
                <a:spcPts val="0"/>
              </a:spcBef>
              <a:spcAft>
                <a:spcPts val="0"/>
              </a:spcAft>
              <a:buClr>
                <a:schemeClr val="lt1"/>
              </a:buClr>
              <a:buSzPts val="3000"/>
              <a:buFont typeface="Nunito"/>
              <a:buNone/>
              <a:defRPr sz="3000" b="0" i="0" u="none" strike="noStrike" cap="none">
                <a:solidFill>
                  <a:schemeClr val="lt1"/>
                </a:solidFill>
                <a:latin typeface="Nunito"/>
                <a:ea typeface="Nunito"/>
                <a:cs typeface="Nunito"/>
                <a:sym typeface="Nunito"/>
              </a:defRPr>
            </a:lvl8pPr>
            <a:lvl9pPr marR="0" lvl="8" algn="l" rtl="0">
              <a:lnSpc>
                <a:spcPct val="100000"/>
              </a:lnSpc>
              <a:spcBef>
                <a:spcPts val="0"/>
              </a:spcBef>
              <a:spcAft>
                <a:spcPts val="0"/>
              </a:spcAft>
              <a:buClr>
                <a:schemeClr val="lt1"/>
              </a:buClr>
              <a:buSzPts val="3000"/>
              <a:buFont typeface="Nunito"/>
              <a:buNone/>
              <a:defRPr sz="3000" b="0" i="0" u="none" strike="noStrike" cap="none">
                <a:solidFill>
                  <a:schemeClr val="lt1"/>
                </a:solidFill>
                <a:latin typeface="Nunito"/>
                <a:ea typeface="Nunito"/>
                <a:cs typeface="Nunito"/>
                <a:sym typeface="Nunito"/>
              </a:defRPr>
            </a:lvl9pPr>
          </a:lstStyle>
          <a:p>
            <a:pPr algn="ctr"/>
            <a:r>
              <a:rPr lang="en-US" dirty="0"/>
              <a:t>Pace</a:t>
            </a:r>
          </a:p>
          <a:p>
            <a:pPr algn="ctr"/>
            <a:r>
              <a:rPr lang="en-US" dirty="0"/>
              <a:t>(Quantitative)</a:t>
            </a:r>
          </a:p>
          <a:p>
            <a:pPr algn="ctr"/>
            <a:r>
              <a:rPr lang="en-US" dirty="0"/>
              <a:t>Requirement</a:t>
            </a:r>
          </a:p>
        </p:txBody>
      </p:sp>
      <p:sp>
        <p:nvSpPr>
          <p:cNvPr id="5" name="Text Placeholder 2">
            <a:extLst>
              <a:ext uri="{FF2B5EF4-FFF2-40B4-BE49-F238E27FC236}">
                <a16:creationId xmlns:a16="http://schemas.microsoft.com/office/drawing/2014/main" id="{62311B29-2F3B-4FA7-8F8A-AB28F1D1BFA9}"/>
              </a:ext>
            </a:extLst>
          </p:cNvPr>
          <p:cNvSpPr txBox="1">
            <a:spLocks/>
          </p:cNvSpPr>
          <p:nvPr/>
        </p:nvSpPr>
        <p:spPr>
          <a:xfrm>
            <a:off x="5165768" y="1697455"/>
            <a:ext cx="3709200" cy="3132713"/>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Calibri"/>
              <a:buChar char="●"/>
              <a:defRPr sz="1300" b="0" i="0" u="none" strike="noStrike" cap="none">
                <a:solidFill>
                  <a:schemeClr val="dk2"/>
                </a:solidFill>
                <a:latin typeface="Calibri"/>
                <a:ea typeface="Calibri"/>
                <a:cs typeface="Calibri"/>
                <a:sym typeface="Calibri"/>
              </a:defRPr>
            </a:lvl1pPr>
            <a:lvl2pPr marL="914400" marR="0" lvl="1" indent="-298450" algn="l" rtl="0">
              <a:lnSpc>
                <a:spcPct val="115000"/>
              </a:lnSpc>
              <a:spcBef>
                <a:spcPts val="1600"/>
              </a:spcBef>
              <a:spcAft>
                <a:spcPts val="0"/>
              </a:spcAft>
              <a:buClr>
                <a:schemeClr val="dk2"/>
              </a:buClr>
              <a:buSzPts val="1100"/>
              <a:buFont typeface="Calibri"/>
              <a:buChar char="○"/>
              <a:defRPr sz="1100" b="0" i="0" u="none" strike="noStrike" cap="none">
                <a:solidFill>
                  <a:schemeClr val="dk2"/>
                </a:solidFill>
                <a:latin typeface="Calibri"/>
                <a:ea typeface="Calibri"/>
                <a:cs typeface="Calibri"/>
                <a:sym typeface="Calibri"/>
              </a:defRPr>
            </a:lvl2pPr>
            <a:lvl3pPr marL="1371600" marR="0" lvl="2" indent="-298450" algn="l" rtl="0">
              <a:lnSpc>
                <a:spcPct val="115000"/>
              </a:lnSpc>
              <a:spcBef>
                <a:spcPts val="1600"/>
              </a:spcBef>
              <a:spcAft>
                <a:spcPts val="0"/>
              </a:spcAft>
              <a:buClr>
                <a:schemeClr val="dk2"/>
              </a:buClr>
              <a:buSzPts val="1100"/>
              <a:buFont typeface="Calibri"/>
              <a:buChar char="■"/>
              <a:defRPr sz="1100" b="0" i="0" u="none" strike="noStrike" cap="none">
                <a:solidFill>
                  <a:schemeClr val="dk2"/>
                </a:solidFill>
                <a:latin typeface="Calibri"/>
                <a:ea typeface="Calibri"/>
                <a:cs typeface="Calibri"/>
                <a:sym typeface="Calibri"/>
              </a:defRPr>
            </a:lvl3pPr>
            <a:lvl4pPr marL="1828800" marR="0" lvl="3" indent="-298450" algn="l" rtl="0">
              <a:lnSpc>
                <a:spcPct val="115000"/>
              </a:lnSpc>
              <a:spcBef>
                <a:spcPts val="1600"/>
              </a:spcBef>
              <a:spcAft>
                <a:spcPts val="0"/>
              </a:spcAft>
              <a:buClr>
                <a:schemeClr val="dk2"/>
              </a:buClr>
              <a:buSzPts val="1100"/>
              <a:buFont typeface="Calibri"/>
              <a:buChar char="●"/>
              <a:defRPr sz="1100" b="0" i="0" u="none" strike="noStrike" cap="none">
                <a:solidFill>
                  <a:schemeClr val="dk2"/>
                </a:solidFill>
                <a:latin typeface="Calibri"/>
                <a:ea typeface="Calibri"/>
                <a:cs typeface="Calibri"/>
                <a:sym typeface="Calibri"/>
              </a:defRPr>
            </a:lvl4pPr>
            <a:lvl5pPr marL="2286000" marR="0" lvl="4" indent="-298450" algn="l" rtl="0">
              <a:lnSpc>
                <a:spcPct val="115000"/>
              </a:lnSpc>
              <a:spcBef>
                <a:spcPts val="1600"/>
              </a:spcBef>
              <a:spcAft>
                <a:spcPts val="0"/>
              </a:spcAft>
              <a:buClr>
                <a:schemeClr val="dk2"/>
              </a:buClr>
              <a:buSzPts val="1100"/>
              <a:buFont typeface="Calibri"/>
              <a:buChar char="○"/>
              <a:defRPr sz="1100" b="0" i="0" u="none" strike="noStrike" cap="none">
                <a:solidFill>
                  <a:schemeClr val="dk2"/>
                </a:solidFill>
                <a:latin typeface="Calibri"/>
                <a:ea typeface="Calibri"/>
                <a:cs typeface="Calibri"/>
                <a:sym typeface="Calibri"/>
              </a:defRPr>
            </a:lvl5pPr>
            <a:lvl6pPr marL="2743200" marR="0" lvl="5" indent="-298450" algn="l" rtl="0">
              <a:lnSpc>
                <a:spcPct val="115000"/>
              </a:lnSpc>
              <a:spcBef>
                <a:spcPts val="1600"/>
              </a:spcBef>
              <a:spcAft>
                <a:spcPts val="0"/>
              </a:spcAft>
              <a:buClr>
                <a:schemeClr val="dk2"/>
              </a:buClr>
              <a:buSzPts val="1100"/>
              <a:buFont typeface="Calibri"/>
              <a:buChar char="■"/>
              <a:defRPr sz="1100" b="0" i="0" u="none" strike="noStrike" cap="none">
                <a:solidFill>
                  <a:schemeClr val="dk2"/>
                </a:solidFill>
                <a:latin typeface="Calibri"/>
                <a:ea typeface="Calibri"/>
                <a:cs typeface="Calibri"/>
                <a:sym typeface="Calibri"/>
              </a:defRPr>
            </a:lvl6pPr>
            <a:lvl7pPr marL="3200400" marR="0" lvl="6" indent="-298450" algn="l" rtl="0">
              <a:lnSpc>
                <a:spcPct val="115000"/>
              </a:lnSpc>
              <a:spcBef>
                <a:spcPts val="1600"/>
              </a:spcBef>
              <a:spcAft>
                <a:spcPts val="0"/>
              </a:spcAft>
              <a:buClr>
                <a:schemeClr val="dk2"/>
              </a:buClr>
              <a:buSzPts val="1100"/>
              <a:buFont typeface="Calibri"/>
              <a:buChar char="●"/>
              <a:defRPr sz="1100" b="0" i="0" u="none" strike="noStrike" cap="none">
                <a:solidFill>
                  <a:schemeClr val="dk2"/>
                </a:solidFill>
                <a:latin typeface="Calibri"/>
                <a:ea typeface="Calibri"/>
                <a:cs typeface="Calibri"/>
                <a:sym typeface="Calibri"/>
              </a:defRPr>
            </a:lvl7pPr>
            <a:lvl8pPr marL="3657600" marR="0" lvl="7" indent="-298450" algn="l" rtl="0">
              <a:lnSpc>
                <a:spcPct val="115000"/>
              </a:lnSpc>
              <a:spcBef>
                <a:spcPts val="1600"/>
              </a:spcBef>
              <a:spcAft>
                <a:spcPts val="0"/>
              </a:spcAft>
              <a:buClr>
                <a:schemeClr val="dk2"/>
              </a:buClr>
              <a:buSzPts val="1100"/>
              <a:buFont typeface="Calibri"/>
              <a:buChar char="○"/>
              <a:defRPr sz="1100" b="0" i="0" u="none" strike="noStrike" cap="none">
                <a:solidFill>
                  <a:schemeClr val="dk2"/>
                </a:solidFill>
                <a:latin typeface="Calibri"/>
                <a:ea typeface="Calibri"/>
                <a:cs typeface="Calibri"/>
                <a:sym typeface="Calibri"/>
              </a:defRPr>
            </a:lvl8pPr>
            <a:lvl9pPr marL="4114800" marR="0" lvl="8" indent="-298450" algn="l" rtl="0">
              <a:lnSpc>
                <a:spcPct val="115000"/>
              </a:lnSpc>
              <a:spcBef>
                <a:spcPts val="1600"/>
              </a:spcBef>
              <a:spcAft>
                <a:spcPts val="1600"/>
              </a:spcAft>
              <a:buClr>
                <a:schemeClr val="dk2"/>
              </a:buClr>
              <a:buSzPts val="1100"/>
              <a:buFont typeface="Calibri"/>
              <a:buChar char="■"/>
              <a:defRPr sz="1100" b="0" i="0" u="none" strike="noStrike" cap="none">
                <a:solidFill>
                  <a:schemeClr val="dk2"/>
                </a:solidFill>
                <a:latin typeface="Calibri"/>
                <a:ea typeface="Calibri"/>
                <a:cs typeface="Calibri"/>
                <a:sym typeface="Calibri"/>
              </a:defRPr>
            </a:lvl9pPr>
          </a:lstStyle>
          <a:p>
            <a:r>
              <a:rPr lang="en-US" dirty="0"/>
              <a:t>Policy specifies the pace at which a student must complete in order to complete within maximum time frame.</a:t>
            </a:r>
          </a:p>
          <a:p>
            <a:r>
              <a:rPr lang="en-US" dirty="0"/>
              <a:t>School must evaluate cumulative hours completed and cumulative hours attempted.</a:t>
            </a:r>
          </a:p>
          <a:p>
            <a:r>
              <a:rPr lang="en-US" dirty="0"/>
              <a:t>Schools are to make public the length of their programs (part of consumer disclosures).</a:t>
            </a:r>
          </a:p>
        </p:txBody>
      </p:sp>
      <p:sp>
        <p:nvSpPr>
          <p:cNvPr id="6" name="TextBox 5">
            <a:extLst>
              <a:ext uri="{FF2B5EF4-FFF2-40B4-BE49-F238E27FC236}">
                <a16:creationId xmlns:a16="http://schemas.microsoft.com/office/drawing/2014/main" id="{4B03795B-3E23-4B8F-BCE1-4581611806B5}"/>
              </a:ext>
            </a:extLst>
          </p:cNvPr>
          <p:cNvSpPr txBox="1"/>
          <p:nvPr/>
        </p:nvSpPr>
        <p:spPr>
          <a:xfrm>
            <a:off x="630865" y="4302642"/>
            <a:ext cx="8172893" cy="523220"/>
          </a:xfrm>
          <a:prstGeom prst="rect">
            <a:avLst/>
          </a:prstGeom>
          <a:noFill/>
        </p:spPr>
        <p:txBody>
          <a:bodyPr wrap="square" rtlCol="0">
            <a:spAutoFit/>
          </a:bodyPr>
          <a:lstStyle/>
          <a:p>
            <a:pPr algn="ctr"/>
            <a:r>
              <a:rPr lang="en-US" b="1" dirty="0"/>
              <a:t>Key consideration: will GPA be at graduation requirement before student reaches max time-frame? Will student be on pace to graduate before reaching max time-frame?</a:t>
            </a:r>
          </a:p>
        </p:txBody>
      </p:sp>
    </p:spTree>
    <p:extLst>
      <p:ext uri="{BB962C8B-B14F-4D97-AF65-F5344CB8AC3E}">
        <p14:creationId xmlns:p14="http://schemas.microsoft.com/office/powerpoint/2010/main" val="1488493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66112-C20D-41B2-8BE3-4A513EBB0C31}"/>
              </a:ext>
            </a:extLst>
          </p:cNvPr>
          <p:cNvSpPr>
            <a:spLocks noGrp="1"/>
          </p:cNvSpPr>
          <p:nvPr>
            <p:ph type="title"/>
          </p:nvPr>
        </p:nvSpPr>
        <p:spPr>
          <a:xfrm>
            <a:off x="819150" y="554977"/>
            <a:ext cx="7505700" cy="954600"/>
          </a:xfrm>
        </p:spPr>
        <p:txBody>
          <a:bodyPr/>
          <a:lstStyle/>
          <a:p>
            <a:r>
              <a:rPr lang="en-US" dirty="0"/>
              <a:t>Maximum Time Frame</a:t>
            </a:r>
          </a:p>
        </p:txBody>
      </p:sp>
      <p:sp>
        <p:nvSpPr>
          <p:cNvPr id="3" name="Text Placeholder 2">
            <a:extLst>
              <a:ext uri="{FF2B5EF4-FFF2-40B4-BE49-F238E27FC236}">
                <a16:creationId xmlns:a16="http://schemas.microsoft.com/office/drawing/2014/main" id="{E0D6DFCF-EEC2-4361-865A-C548D2958AED}"/>
              </a:ext>
            </a:extLst>
          </p:cNvPr>
          <p:cNvSpPr>
            <a:spLocks noGrp="1"/>
          </p:cNvSpPr>
          <p:nvPr>
            <p:ph type="body" idx="1"/>
          </p:nvPr>
        </p:nvSpPr>
        <p:spPr>
          <a:xfrm>
            <a:off x="819150" y="1192766"/>
            <a:ext cx="7505700" cy="2448000"/>
          </a:xfrm>
        </p:spPr>
        <p:txBody>
          <a:bodyPr/>
          <a:lstStyle/>
          <a:p>
            <a:r>
              <a:rPr lang="en-US" dirty="0"/>
              <a:t>For undergraduate programs, must be no longer than 150% of published length of educational program.</a:t>
            </a:r>
          </a:p>
          <a:p>
            <a:pPr lvl="1"/>
            <a:r>
              <a:rPr lang="en-US" dirty="0"/>
              <a:t>For credit hour programs, as measured in credit hours attempted.</a:t>
            </a:r>
          </a:p>
          <a:p>
            <a:pPr lvl="1"/>
            <a:r>
              <a:rPr lang="en-US" dirty="0"/>
              <a:t>For clock hours programs, as measured in cumulative clock hours required to complete and expressed in calendar time.</a:t>
            </a:r>
          </a:p>
          <a:p>
            <a:pPr lvl="1"/>
            <a:r>
              <a:rPr lang="en-US" dirty="0"/>
              <a:t>For graduate programs of study, school defines the maximum based upon length of program.</a:t>
            </a:r>
          </a:p>
        </p:txBody>
      </p:sp>
      <p:sp>
        <p:nvSpPr>
          <p:cNvPr id="4" name="TextBox 3">
            <a:extLst>
              <a:ext uri="{FF2B5EF4-FFF2-40B4-BE49-F238E27FC236}">
                <a16:creationId xmlns:a16="http://schemas.microsoft.com/office/drawing/2014/main" id="{76327C4D-C78B-47D8-A5BF-948DF3DF11A6}"/>
              </a:ext>
            </a:extLst>
          </p:cNvPr>
          <p:cNvSpPr txBox="1"/>
          <p:nvPr/>
        </p:nvSpPr>
        <p:spPr>
          <a:xfrm>
            <a:off x="701749" y="3452037"/>
            <a:ext cx="7896446" cy="1384995"/>
          </a:xfrm>
          <a:prstGeom prst="rect">
            <a:avLst/>
          </a:prstGeom>
          <a:noFill/>
        </p:spPr>
        <p:txBody>
          <a:bodyPr wrap="square" rtlCol="0">
            <a:spAutoFit/>
          </a:bodyPr>
          <a:lstStyle/>
          <a:p>
            <a:r>
              <a:rPr lang="en-US" dirty="0"/>
              <a:t>Credit hour example: BA requires 120 credit hours to graduate</a:t>
            </a:r>
          </a:p>
          <a:p>
            <a:pPr marL="285750" indent="-285750">
              <a:buFont typeface="Arial" panose="020B0604020202020204" pitchFamily="34" charset="0"/>
              <a:buChar char="•"/>
            </a:pPr>
            <a:r>
              <a:rPr lang="en-US" dirty="0"/>
              <a:t>Maximum time frame: 150% x 120 = 180 credits</a:t>
            </a:r>
          </a:p>
          <a:p>
            <a:pPr marL="285750" indent="-285750">
              <a:buFont typeface="Arial" panose="020B0604020202020204" pitchFamily="34" charset="0"/>
              <a:buChar char="•"/>
            </a:pPr>
            <a:r>
              <a:rPr lang="en-US" dirty="0"/>
              <a:t>Pace calculation: 120/180 = 67%</a:t>
            </a:r>
          </a:p>
          <a:p>
            <a:pPr marL="285750" indent="-285750">
              <a:buFont typeface="Arial" panose="020B0604020202020204" pitchFamily="34" charset="0"/>
              <a:buChar char="•"/>
            </a:pPr>
            <a:endParaRPr lang="en-US" dirty="0"/>
          </a:p>
          <a:p>
            <a:pPr algn="ctr"/>
            <a:r>
              <a:rPr lang="en-US" b="1" dirty="0"/>
              <a:t>Student earning 67% of credits attempted is</a:t>
            </a:r>
          </a:p>
          <a:p>
            <a:pPr algn="ctr"/>
            <a:r>
              <a:rPr lang="en-US" b="1" dirty="0"/>
              <a:t>on pace to complete the program within the maximum time frame.</a:t>
            </a:r>
          </a:p>
        </p:txBody>
      </p:sp>
    </p:spTree>
    <p:extLst>
      <p:ext uri="{BB962C8B-B14F-4D97-AF65-F5344CB8AC3E}">
        <p14:creationId xmlns:p14="http://schemas.microsoft.com/office/powerpoint/2010/main" val="4713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6"/>
          <p:cNvSpPr txBox="1">
            <a:spLocks noGrp="1"/>
          </p:cNvSpPr>
          <p:nvPr>
            <p:ph type="title"/>
          </p:nvPr>
        </p:nvSpPr>
        <p:spPr>
          <a:xfrm>
            <a:off x="749877" y="589291"/>
            <a:ext cx="7505700" cy="954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Satisfactory Progress Requirements</a:t>
            </a:r>
            <a:endParaRPr dirty="0"/>
          </a:p>
        </p:txBody>
      </p:sp>
      <p:graphicFrame>
        <p:nvGraphicFramePr>
          <p:cNvPr id="3" name="Table 2">
            <a:extLst>
              <a:ext uri="{FF2B5EF4-FFF2-40B4-BE49-F238E27FC236}">
                <a16:creationId xmlns:a16="http://schemas.microsoft.com/office/drawing/2014/main" id="{7C03E55D-488E-4DA5-AF3D-037BACA3CFE4}"/>
              </a:ext>
            </a:extLst>
          </p:cNvPr>
          <p:cNvGraphicFramePr>
            <a:graphicFrameLocks noGrp="1"/>
          </p:cNvGraphicFramePr>
          <p:nvPr>
            <p:extLst>
              <p:ext uri="{D42A27DB-BD31-4B8C-83A1-F6EECF244321}">
                <p14:modId xmlns:p14="http://schemas.microsoft.com/office/powerpoint/2010/main" val="3273640655"/>
              </p:ext>
            </p:extLst>
          </p:nvPr>
        </p:nvGraphicFramePr>
        <p:xfrm>
          <a:off x="242456" y="1613477"/>
          <a:ext cx="8679872" cy="2189480"/>
        </p:xfrm>
        <a:graphic>
          <a:graphicData uri="http://schemas.openxmlformats.org/drawingml/2006/table">
            <a:tbl>
              <a:tblPr firstRow="1" bandRow="1">
                <a:tableStyleId>{5C22544A-7EE6-4342-B048-85BDC9FD1C3A}</a:tableStyleId>
              </a:tblPr>
              <a:tblGrid>
                <a:gridCol w="1960417">
                  <a:extLst>
                    <a:ext uri="{9D8B030D-6E8A-4147-A177-3AD203B41FA5}">
                      <a16:colId xmlns:a16="http://schemas.microsoft.com/office/drawing/2014/main" val="844876146"/>
                    </a:ext>
                  </a:extLst>
                </a:gridCol>
                <a:gridCol w="1620982">
                  <a:extLst>
                    <a:ext uri="{9D8B030D-6E8A-4147-A177-3AD203B41FA5}">
                      <a16:colId xmlns:a16="http://schemas.microsoft.com/office/drawing/2014/main" val="3732864713"/>
                    </a:ext>
                  </a:extLst>
                </a:gridCol>
                <a:gridCol w="2092036">
                  <a:extLst>
                    <a:ext uri="{9D8B030D-6E8A-4147-A177-3AD203B41FA5}">
                      <a16:colId xmlns:a16="http://schemas.microsoft.com/office/drawing/2014/main" val="765705473"/>
                    </a:ext>
                  </a:extLst>
                </a:gridCol>
                <a:gridCol w="3006437">
                  <a:extLst>
                    <a:ext uri="{9D8B030D-6E8A-4147-A177-3AD203B41FA5}">
                      <a16:colId xmlns:a16="http://schemas.microsoft.com/office/drawing/2014/main" val="182925501"/>
                    </a:ext>
                  </a:extLst>
                </a:gridCol>
              </a:tblGrid>
              <a:tr h="370840">
                <a:tc>
                  <a:txBody>
                    <a:bodyPr/>
                    <a:lstStyle/>
                    <a:p>
                      <a:pPr algn="ctr"/>
                      <a:r>
                        <a:rPr lang="en-US" dirty="0"/>
                        <a:t>Standards</a:t>
                      </a:r>
                    </a:p>
                  </a:txBody>
                  <a:tcPr/>
                </a:tc>
                <a:tc>
                  <a:txBody>
                    <a:bodyPr/>
                    <a:lstStyle/>
                    <a:p>
                      <a:pPr algn="ctr"/>
                      <a:r>
                        <a:rPr lang="en-US" dirty="0"/>
                        <a:t>SRC</a:t>
                      </a:r>
                    </a:p>
                  </a:txBody>
                  <a:tcPr/>
                </a:tc>
                <a:tc>
                  <a:txBody>
                    <a:bodyPr/>
                    <a:lstStyle/>
                    <a:p>
                      <a:pPr algn="ctr"/>
                      <a:r>
                        <a:rPr lang="en-US" dirty="0"/>
                        <a:t>WIU</a:t>
                      </a:r>
                    </a:p>
                  </a:txBody>
                  <a:tcPr/>
                </a:tc>
                <a:tc>
                  <a:txBody>
                    <a:bodyPr/>
                    <a:lstStyle/>
                    <a:p>
                      <a:pPr algn="ctr"/>
                      <a:r>
                        <a:rPr lang="en-US" dirty="0"/>
                        <a:t>St. Johns School of Nursing</a:t>
                      </a:r>
                    </a:p>
                  </a:txBody>
                  <a:tcPr/>
                </a:tc>
                <a:extLst>
                  <a:ext uri="{0D108BD9-81ED-4DB2-BD59-A6C34878D82A}">
                    <a16:rowId xmlns:a16="http://schemas.microsoft.com/office/drawing/2014/main" val="1708832265"/>
                  </a:ext>
                </a:extLst>
              </a:tr>
              <a:tr h="370840">
                <a:tc>
                  <a:txBody>
                    <a:bodyPr/>
                    <a:lstStyle/>
                    <a:p>
                      <a:r>
                        <a:rPr lang="en-US" dirty="0"/>
                        <a:t>Qualitative (GPA)</a:t>
                      </a:r>
                    </a:p>
                  </a:txBody>
                  <a:tcPr/>
                </a:tc>
                <a:tc>
                  <a:txBody>
                    <a:bodyPr/>
                    <a:lstStyle/>
                    <a:p>
                      <a:pPr algn="ctr"/>
                      <a:r>
                        <a:rPr lang="en-US" dirty="0"/>
                        <a:t>2.0</a:t>
                      </a:r>
                    </a:p>
                  </a:txBody>
                  <a:tcPr/>
                </a:tc>
                <a:tc>
                  <a:txBody>
                    <a:bodyPr/>
                    <a:lstStyle/>
                    <a:p>
                      <a:pPr algn="ctr"/>
                      <a:r>
                        <a:rPr lang="en-US" dirty="0"/>
                        <a:t>2.0</a:t>
                      </a:r>
                    </a:p>
                  </a:txBody>
                  <a:tcPr/>
                </a:tc>
                <a:tc>
                  <a:txBody>
                    <a:bodyPr/>
                    <a:lstStyle/>
                    <a:p>
                      <a:pPr algn="ctr"/>
                      <a:r>
                        <a:rPr lang="en-US" dirty="0"/>
                        <a:t>UG: 2.0</a:t>
                      </a:r>
                    </a:p>
                    <a:p>
                      <a:pPr algn="ctr"/>
                      <a:r>
                        <a:rPr lang="en-US" dirty="0"/>
                        <a:t>Grad: 3.0</a:t>
                      </a:r>
                    </a:p>
                  </a:txBody>
                  <a:tcPr/>
                </a:tc>
                <a:extLst>
                  <a:ext uri="{0D108BD9-81ED-4DB2-BD59-A6C34878D82A}">
                    <a16:rowId xmlns:a16="http://schemas.microsoft.com/office/drawing/2014/main" val="1885327319"/>
                  </a:ext>
                </a:extLst>
              </a:tr>
              <a:tr h="370840">
                <a:tc>
                  <a:txBody>
                    <a:bodyPr/>
                    <a:lstStyle/>
                    <a:p>
                      <a:r>
                        <a:rPr lang="en-US" dirty="0"/>
                        <a:t>Quantitative (Pace)</a:t>
                      </a:r>
                    </a:p>
                  </a:txBody>
                  <a:tcPr/>
                </a:tc>
                <a:tc>
                  <a:txBody>
                    <a:bodyPr/>
                    <a:lstStyle/>
                    <a:p>
                      <a:pPr algn="ctr"/>
                      <a:r>
                        <a:rPr lang="en-US" dirty="0"/>
                        <a:t>67%</a:t>
                      </a:r>
                    </a:p>
                  </a:txBody>
                  <a:tcPr/>
                </a:tc>
                <a:tc>
                  <a:txBody>
                    <a:bodyPr/>
                    <a:lstStyle/>
                    <a:p>
                      <a:pPr algn="ctr"/>
                      <a:r>
                        <a:rPr lang="en-US" dirty="0"/>
                        <a:t>67%</a:t>
                      </a:r>
                    </a:p>
                  </a:txBody>
                  <a:tcPr/>
                </a:tc>
                <a:tc>
                  <a:txBody>
                    <a:bodyPr/>
                    <a:lstStyle/>
                    <a:p>
                      <a:pPr algn="ctr"/>
                      <a:r>
                        <a:rPr lang="en-US" dirty="0"/>
                        <a:t>67%</a:t>
                      </a:r>
                    </a:p>
                  </a:txBody>
                  <a:tcPr/>
                </a:tc>
                <a:extLst>
                  <a:ext uri="{0D108BD9-81ED-4DB2-BD59-A6C34878D82A}">
                    <a16:rowId xmlns:a16="http://schemas.microsoft.com/office/drawing/2014/main" val="1389491207"/>
                  </a:ext>
                </a:extLst>
              </a:tr>
              <a:tr h="370840">
                <a:tc>
                  <a:txBody>
                    <a:bodyPr/>
                    <a:lstStyle/>
                    <a:p>
                      <a:r>
                        <a:rPr lang="en-US" dirty="0"/>
                        <a:t>Maximum Time Frame</a:t>
                      </a:r>
                    </a:p>
                  </a:txBody>
                  <a:tcPr/>
                </a:tc>
                <a:tc>
                  <a:txBody>
                    <a:bodyPr/>
                    <a:lstStyle/>
                    <a:p>
                      <a:pPr algn="ctr"/>
                      <a:r>
                        <a:rPr lang="en-US" dirty="0"/>
                        <a:t>64 x 150% = 96</a:t>
                      </a:r>
                    </a:p>
                  </a:txBody>
                  <a:tcPr/>
                </a:tc>
                <a:tc>
                  <a:txBody>
                    <a:bodyPr/>
                    <a:lstStyle/>
                    <a:p>
                      <a:pPr algn="ctr"/>
                      <a:r>
                        <a:rPr lang="en-US" dirty="0"/>
                        <a:t>UG: 120 x 150% = 180</a:t>
                      </a:r>
                    </a:p>
                    <a:p>
                      <a:pPr algn="ctr"/>
                      <a:r>
                        <a:rPr lang="en-US" dirty="0"/>
                        <a:t>Grad: 32 x 150% = 48</a:t>
                      </a:r>
                    </a:p>
                  </a:txBody>
                  <a:tcPr/>
                </a:tc>
                <a:tc>
                  <a:txBody>
                    <a:bodyPr/>
                    <a:lstStyle/>
                    <a:p>
                      <a:pPr algn="ctr"/>
                      <a:r>
                        <a:rPr lang="en-US" dirty="0"/>
                        <a:t>UG: 121 x 150% = 182</a:t>
                      </a:r>
                    </a:p>
                    <a:p>
                      <a:pPr algn="ctr"/>
                      <a:r>
                        <a:rPr lang="en-US" dirty="0"/>
                        <a:t>Grad: Varies</a:t>
                      </a:r>
                    </a:p>
                    <a:p>
                      <a:pPr algn="ctr"/>
                      <a:r>
                        <a:rPr lang="en-US" dirty="0"/>
                        <a:t>FNP: 60 x 150% = 90</a:t>
                      </a:r>
                    </a:p>
                    <a:p>
                      <a:pPr algn="ctr"/>
                      <a:r>
                        <a:rPr lang="en-US" sz="1300" dirty="0"/>
                        <a:t>Nursing Leadership = 53 x 150% = 80</a:t>
                      </a:r>
                    </a:p>
                  </a:txBody>
                  <a:tcPr/>
                </a:tc>
                <a:extLst>
                  <a:ext uri="{0D108BD9-81ED-4DB2-BD59-A6C34878D82A}">
                    <a16:rowId xmlns:a16="http://schemas.microsoft.com/office/drawing/2014/main" val="104099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7"/>
          <p:cNvSpPr txBox="1">
            <a:spLocks noGrp="1"/>
          </p:cNvSpPr>
          <p:nvPr>
            <p:ph type="title"/>
          </p:nvPr>
        </p:nvSpPr>
        <p:spPr>
          <a:xfrm>
            <a:off x="382772" y="311339"/>
            <a:ext cx="7505700" cy="95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Satisfactory Progress Evaluations</a:t>
            </a:r>
            <a:endParaRPr dirty="0"/>
          </a:p>
        </p:txBody>
      </p:sp>
      <p:sp>
        <p:nvSpPr>
          <p:cNvPr id="153" name="Google Shape;153;p17"/>
          <p:cNvSpPr txBox="1">
            <a:spLocks noGrp="1"/>
          </p:cNvSpPr>
          <p:nvPr>
            <p:ph type="body" idx="1"/>
          </p:nvPr>
        </p:nvSpPr>
        <p:spPr>
          <a:xfrm>
            <a:off x="670294" y="866611"/>
            <a:ext cx="7505700" cy="1938006"/>
          </a:xfrm>
          <a:prstGeom prst="rect">
            <a:avLst/>
          </a:prstGeom>
        </p:spPr>
        <p:txBody>
          <a:bodyPr spcFirstLastPara="1" wrap="square" lIns="91425" tIns="91425" rIns="91425" bIns="91425" anchor="t" anchorCtr="0">
            <a:noAutofit/>
          </a:bodyPr>
          <a:lstStyle/>
          <a:p>
            <a:pPr marL="285750" indent="-285750">
              <a:lnSpc>
                <a:spcPct val="100000"/>
              </a:lnSpc>
            </a:pPr>
            <a:r>
              <a:rPr lang="en-US" dirty="0"/>
              <a:t>Each official evaluation must include evaluation of GPA and pace.</a:t>
            </a:r>
          </a:p>
          <a:p>
            <a:pPr marL="285750" indent="-285750">
              <a:lnSpc>
                <a:spcPct val="100000"/>
              </a:lnSpc>
            </a:pPr>
            <a:r>
              <a:rPr lang="en-US" dirty="0"/>
              <a:t>Warning and probation statuses only last for one payment period, no matter how frequently SAP is evaluated.</a:t>
            </a:r>
          </a:p>
          <a:p>
            <a:pPr marL="285750" indent="-285750">
              <a:lnSpc>
                <a:spcPct val="100000"/>
              </a:lnSpc>
            </a:pPr>
            <a:r>
              <a:rPr lang="en-US" dirty="0"/>
              <a:t>“Warning” and “probation” must have the same definitions as described in regulation.</a:t>
            </a:r>
          </a:p>
          <a:p>
            <a:pPr marL="285750" indent="-285750">
              <a:lnSpc>
                <a:spcPct val="100000"/>
              </a:lnSpc>
            </a:pPr>
            <a:r>
              <a:rPr lang="en-US" dirty="0"/>
              <a:t>Evaluations must be at end of payment period no matter how often progress is monitored.</a:t>
            </a:r>
          </a:p>
          <a:p>
            <a:pPr marL="285750" indent="-285750">
              <a:lnSpc>
                <a:spcPct val="100000"/>
              </a:lnSpc>
            </a:pPr>
            <a:r>
              <a:rPr lang="en-US" dirty="0"/>
              <a:t>Clock hour schools – see Electronic Announcement June 6, 2011</a:t>
            </a:r>
            <a:endParaRPr dirty="0"/>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
        <p:nvSpPr>
          <p:cNvPr id="2" name="TextBox 1">
            <a:extLst>
              <a:ext uri="{FF2B5EF4-FFF2-40B4-BE49-F238E27FC236}">
                <a16:creationId xmlns:a16="http://schemas.microsoft.com/office/drawing/2014/main" id="{526D5776-37FB-471C-ADB3-B6E66C8236FC}"/>
              </a:ext>
            </a:extLst>
          </p:cNvPr>
          <p:cNvSpPr txBox="1"/>
          <p:nvPr/>
        </p:nvSpPr>
        <p:spPr>
          <a:xfrm>
            <a:off x="382772" y="2571750"/>
            <a:ext cx="8463516" cy="1723549"/>
          </a:xfrm>
          <a:prstGeom prst="rect">
            <a:avLst/>
          </a:prstGeom>
          <a:noFill/>
        </p:spPr>
        <p:txBody>
          <a:bodyPr wrap="square" rtlCol="0">
            <a:spAutoFit/>
          </a:bodyPr>
          <a:lstStyle/>
          <a:p>
            <a:r>
              <a:rPr lang="en-US" sz="2800" dirty="0">
                <a:solidFill>
                  <a:schemeClr val="bg1"/>
                </a:solidFill>
                <a:latin typeface="Nunito" panose="020B0604020202020204" charset="0"/>
              </a:rPr>
              <a:t>Satisfactory Progress Notifications</a:t>
            </a:r>
          </a:p>
          <a:p>
            <a:endParaRPr lang="en-US" sz="800" dirty="0">
              <a:solidFill>
                <a:schemeClr val="bg1"/>
              </a:solidFill>
              <a:latin typeface="Nunito" panose="020B0604020202020204" charset="0"/>
            </a:endParaRP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Institutions must notify students of results of SAP review that impacts the student’s eligibility for Title IV aid.</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If institution has appeal process, must describe the specific elements required to appeal SAP.</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May specify how often and how many appeals are allowed.</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If no appeal process, description of how students may re-establish eligibility for future Title IV aid must be specified.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8"/>
          <p:cNvSpPr txBox="1">
            <a:spLocks noGrp="1"/>
          </p:cNvSpPr>
          <p:nvPr>
            <p:ph type="title"/>
          </p:nvPr>
        </p:nvSpPr>
        <p:spPr>
          <a:xfrm>
            <a:off x="786050" y="568509"/>
            <a:ext cx="7505700" cy="954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Satisfactory Progress Evaluations</a:t>
            </a:r>
            <a:endParaRPr dirty="0"/>
          </a:p>
        </p:txBody>
      </p:sp>
      <p:sp>
        <p:nvSpPr>
          <p:cNvPr id="159" name="Google Shape;159;p18"/>
          <p:cNvSpPr txBox="1">
            <a:spLocks noGrp="1"/>
          </p:cNvSpPr>
          <p:nvPr>
            <p:ph type="body" idx="1"/>
          </p:nvPr>
        </p:nvSpPr>
        <p:spPr>
          <a:xfrm>
            <a:off x="786050" y="1355086"/>
            <a:ext cx="2982386" cy="3010800"/>
          </a:xfrm>
          <a:prstGeom prst="rect">
            <a:avLst/>
          </a:prstGeom>
        </p:spPr>
        <p:txBody>
          <a:bodyPr spcFirstLastPara="1" wrap="square" lIns="91425" tIns="91425" rIns="91425" bIns="91425" anchor="t" anchorCtr="0">
            <a:noAutofit/>
          </a:bodyPr>
          <a:lstStyle/>
          <a:p>
            <a:pPr marL="0" lvl="0" indent="0" algn="l" rtl="0">
              <a:buNone/>
            </a:pPr>
            <a:r>
              <a:rPr lang="en-US" sz="1200" dirty="0"/>
              <a:t>By payment period:</a:t>
            </a:r>
          </a:p>
          <a:p>
            <a:pPr marL="285750" indent="-285750">
              <a:buFont typeface="Arial" panose="020B0604020202020204" pitchFamily="34" charset="0"/>
              <a:buChar char="•"/>
            </a:pPr>
            <a:r>
              <a:rPr lang="en-US" sz="1200" dirty="0"/>
              <a:t>Student is in compliance with SAP standards (all is good) until next evaluation period!</a:t>
            </a:r>
          </a:p>
          <a:p>
            <a:pPr marL="285750" indent="-285750">
              <a:buFont typeface="Arial" panose="020B0604020202020204" pitchFamily="34" charset="0"/>
              <a:buChar char="•"/>
            </a:pPr>
            <a:r>
              <a:rPr lang="en-US" sz="1200" dirty="0"/>
              <a:t>Student is NOT in compliance with SAP standards:</a:t>
            </a:r>
          </a:p>
          <a:p>
            <a:pPr marL="742950" lvl="1" indent="-285750">
              <a:spcBef>
                <a:spcPts val="0"/>
              </a:spcBef>
              <a:buFont typeface="Arial" panose="020B0604020202020204" pitchFamily="34" charset="0"/>
              <a:buChar char="•"/>
            </a:pPr>
            <a:r>
              <a:rPr lang="en-US" sz="1200" dirty="0"/>
              <a:t>Financial Aid Warning or</a:t>
            </a:r>
          </a:p>
          <a:p>
            <a:pPr marL="742950" lvl="1" indent="-285750">
              <a:spcBef>
                <a:spcPts val="0"/>
              </a:spcBef>
              <a:buFont typeface="Arial" panose="020B0604020202020204" pitchFamily="34" charset="0"/>
              <a:buChar char="•"/>
            </a:pPr>
            <a:r>
              <a:rPr lang="en-US" sz="1200" dirty="0"/>
              <a:t>Financial Aid Probation or Academic plan: requires successful appeal</a:t>
            </a:r>
          </a:p>
        </p:txBody>
      </p:sp>
      <p:sp>
        <p:nvSpPr>
          <p:cNvPr id="2" name="TextBox 1">
            <a:extLst>
              <a:ext uri="{FF2B5EF4-FFF2-40B4-BE49-F238E27FC236}">
                <a16:creationId xmlns:a16="http://schemas.microsoft.com/office/drawing/2014/main" id="{14BEC951-85B1-4A9B-8812-B8ADA4869308}"/>
              </a:ext>
            </a:extLst>
          </p:cNvPr>
          <p:cNvSpPr txBox="1"/>
          <p:nvPr/>
        </p:nvSpPr>
        <p:spPr>
          <a:xfrm>
            <a:off x="4638200" y="1433499"/>
            <a:ext cx="3719750" cy="1785104"/>
          </a:xfrm>
          <a:prstGeom prst="rect">
            <a:avLst/>
          </a:prstGeom>
          <a:noFill/>
        </p:spPr>
        <p:txBody>
          <a:bodyPr wrap="square" rtlCol="0">
            <a:spAutoFit/>
          </a:bodyPr>
          <a:lstStyle/>
          <a:p>
            <a:pPr lvl="0"/>
            <a:r>
              <a:rPr lang="en-US" sz="1200" dirty="0">
                <a:latin typeface="Calibri" panose="020F0502020204030204" pitchFamily="34" charset="0"/>
                <a:cs typeface="Calibri" panose="020F0502020204030204" pitchFamily="34" charset="0"/>
              </a:rPr>
              <a:t>Annually:</a:t>
            </a:r>
          </a:p>
          <a:p>
            <a:pPr marL="285750" indent="-285750">
              <a:buFont typeface="Arial" panose="020B0604020202020204" pitchFamily="34" charset="0"/>
              <a:buChar char="•"/>
            </a:pPr>
            <a:r>
              <a:rPr lang="en-US" sz="1200" dirty="0">
                <a:latin typeface="Calibri" panose="020F0502020204030204" pitchFamily="34" charset="0"/>
                <a:cs typeface="Calibri" panose="020F0502020204030204" pitchFamily="34" charset="0"/>
              </a:rPr>
              <a:t>Student is in compliance with SAP standards (all is good) until next evaluation period!</a:t>
            </a:r>
          </a:p>
          <a:p>
            <a:pPr marL="285750" indent="-285750">
              <a:buFont typeface="Arial" panose="020B0604020202020204" pitchFamily="34" charset="0"/>
              <a:buChar char="•"/>
            </a:pPr>
            <a:r>
              <a:rPr lang="en-US" sz="1200" dirty="0">
                <a:latin typeface="Calibri" panose="020F0502020204030204" pitchFamily="34" charset="0"/>
                <a:cs typeface="Calibri" panose="020F0502020204030204" pitchFamily="34" charset="0"/>
              </a:rPr>
              <a:t>Student is NOT in compliance with SAP standards:</a:t>
            </a:r>
          </a:p>
          <a:p>
            <a:pPr marL="742950" lvl="1" indent="-285750">
              <a:buFont typeface="Arial" panose="020B0604020202020204" pitchFamily="34" charset="0"/>
              <a:buChar char="•"/>
            </a:pPr>
            <a:r>
              <a:rPr lang="en-US" sz="1200" dirty="0">
                <a:latin typeface="Calibri" panose="020F0502020204030204" pitchFamily="34" charset="0"/>
                <a:cs typeface="Calibri" panose="020F0502020204030204" pitchFamily="34" charset="0"/>
              </a:rPr>
              <a:t>Financial Aid Probation or Academic plan: requires successful appeal</a:t>
            </a:r>
          </a:p>
          <a:p>
            <a:pPr marL="457200" lvl="1"/>
            <a:endParaRPr lang="en-US" sz="1200" b="1" dirty="0">
              <a:latin typeface="Calibri" panose="020F0502020204030204" pitchFamily="34" charset="0"/>
              <a:cs typeface="Calibri" panose="020F0502020204030204" pitchFamily="34" charset="0"/>
            </a:endParaRPr>
          </a:p>
          <a:p>
            <a:pPr marL="457200" lvl="1"/>
            <a:r>
              <a:rPr lang="en-US" sz="1200" b="1" dirty="0">
                <a:latin typeface="Calibri" panose="020F0502020204030204" pitchFamily="34" charset="0"/>
                <a:cs typeface="Calibri" panose="020F0502020204030204" pitchFamily="34" charset="0"/>
              </a:rPr>
              <a:t>Financial Aid Warning status not available.</a:t>
            </a:r>
          </a:p>
          <a:p>
            <a:pPr marL="285750" lvl="8" indent="-285750">
              <a:buFont typeface="Arial" panose="020B0604020202020204" pitchFamily="34" charset="0"/>
              <a:buChar char="•"/>
            </a:pPr>
            <a:endParaRPr lang="en-US" dirty="0"/>
          </a:p>
        </p:txBody>
      </p:sp>
      <p:sp>
        <p:nvSpPr>
          <p:cNvPr id="3" name="TextBox 2">
            <a:extLst>
              <a:ext uri="{FF2B5EF4-FFF2-40B4-BE49-F238E27FC236}">
                <a16:creationId xmlns:a16="http://schemas.microsoft.com/office/drawing/2014/main" id="{B51EF5C0-3CEB-4D70-9269-9673C33805F0}"/>
              </a:ext>
            </a:extLst>
          </p:cNvPr>
          <p:cNvSpPr txBox="1"/>
          <p:nvPr/>
        </p:nvSpPr>
        <p:spPr>
          <a:xfrm>
            <a:off x="786050" y="3774379"/>
            <a:ext cx="7831477" cy="523220"/>
          </a:xfrm>
          <a:prstGeom prst="rect">
            <a:avLst/>
          </a:prstGeom>
          <a:noFill/>
        </p:spPr>
        <p:txBody>
          <a:bodyPr wrap="square" rtlCol="0">
            <a:spAutoFit/>
          </a:bodyPr>
          <a:lstStyle/>
          <a:p>
            <a:pPr algn="ctr"/>
            <a:r>
              <a:rPr lang="en-US" dirty="0"/>
              <a:t>Students not making progress are not eligible for further Title IV assistance, unless student successfully appeals or meets Satisfactory Progress requirements.</a:t>
            </a:r>
          </a:p>
        </p:txBody>
      </p:sp>
    </p:spTree>
  </p:cSld>
  <p:clrMapOvr>
    <a:masterClrMapping/>
  </p:clrMapOvr>
</p:sld>
</file>

<file path=ppt/theme/theme1.xml><?xml version="1.0" encoding="utf-8"?>
<a:theme xmlns:a="http://schemas.openxmlformats.org/drawingml/2006/main"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1349</Words>
  <Application>Microsoft Office PowerPoint</Application>
  <PresentationFormat>On-screen Show (16:9)</PresentationFormat>
  <Paragraphs>153</Paragraphs>
  <Slides>15</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Nunito</vt:lpstr>
      <vt:lpstr>Calibri</vt:lpstr>
      <vt:lpstr>Shift</vt:lpstr>
      <vt:lpstr>IACRAO in conjunction with ILASFAA present: Satisfactory Academic Progress</vt:lpstr>
      <vt:lpstr>What is Satisfactory Academic Progress?</vt:lpstr>
      <vt:lpstr>A reasonable standard in accordance with updated regulatory section 668.34 must:</vt:lpstr>
      <vt:lpstr>Satisfactory Progress Requirements</vt:lpstr>
      <vt:lpstr>GPA (Qualitative)  Requirement</vt:lpstr>
      <vt:lpstr>Maximum Time Frame</vt:lpstr>
      <vt:lpstr>Satisfactory Progress Requirements</vt:lpstr>
      <vt:lpstr>Satisfactory Progress Evaluations</vt:lpstr>
      <vt:lpstr>Satisfactory Progress Evaluations</vt:lpstr>
      <vt:lpstr>Financial Aid Warning</vt:lpstr>
      <vt:lpstr>Satisfactory Progress Evaluations</vt:lpstr>
      <vt:lpstr>Satisfactory Progress Appeals</vt:lpstr>
      <vt:lpstr>Satisfactory Progress Appeal Approved</vt:lpstr>
      <vt:lpstr>SAP Special Circumstance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Satisfactory Academic Progress</dc:title>
  <dc:creator>Alexis A Aurelio</dc:creator>
  <cp:lastModifiedBy>Roberta J Smith</cp:lastModifiedBy>
  <cp:revision>14</cp:revision>
  <dcterms:modified xsi:type="dcterms:W3CDTF">2019-10-21T17:07:07Z</dcterms:modified>
</cp:coreProperties>
</file>