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5"/>
  </p:notesMasterIdLst>
  <p:sldIdLst>
    <p:sldId id="256" r:id="rId2"/>
    <p:sldId id="287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2" r:id="rId11"/>
    <p:sldId id="341" r:id="rId12"/>
    <p:sldId id="321" r:id="rId13"/>
    <p:sldId id="344" r:id="rId14"/>
    <p:sldId id="260" r:id="rId15"/>
    <p:sldId id="346" r:id="rId16"/>
    <p:sldId id="347" r:id="rId17"/>
    <p:sldId id="345" r:id="rId18"/>
    <p:sldId id="349" r:id="rId19"/>
    <p:sldId id="350" r:id="rId20"/>
    <p:sldId id="351" r:id="rId21"/>
    <p:sldId id="348" r:id="rId22"/>
    <p:sldId id="343" r:id="rId23"/>
    <p:sldId id="328" r:id="rId24"/>
    <p:sldId id="329" r:id="rId25"/>
    <p:sldId id="330" r:id="rId26"/>
    <p:sldId id="313" r:id="rId27"/>
    <p:sldId id="327" r:id="rId28"/>
    <p:sldId id="317" r:id="rId29"/>
    <p:sldId id="331" r:id="rId30"/>
    <p:sldId id="332" r:id="rId31"/>
    <p:sldId id="333" r:id="rId32"/>
    <p:sldId id="326" r:id="rId33"/>
    <p:sldId id="323" r:id="rId34"/>
  </p:sldIdLst>
  <p:sldSz cx="6858000" cy="5143500"/>
  <p:notesSz cx="6858000" cy="9144000"/>
  <p:embeddedFontLst>
    <p:embeddedFont>
      <p:font typeface="Lato" panose="020B0604020202020204" charset="0"/>
      <p:regular r:id="rId36"/>
      <p:bold r:id="rId37"/>
      <p:italic r:id="rId38"/>
      <p:boldItalic r:id="rId39"/>
    </p:embeddedFont>
    <p:embeddedFont>
      <p:font typeface="Lato Light" panose="020B0604020202020204" charset="0"/>
      <p:regular r:id="rId40"/>
      <p:bold r:id="rId41"/>
      <p:italic r:id="rId42"/>
      <p:boldItalic r:id="rId43"/>
    </p:embeddedFont>
    <p:embeddedFont>
      <p:font typeface="Montserrat" panose="020B0604020202020204" charset="0"/>
      <p:regular r:id="rId44"/>
      <p:bold r:id="rId45"/>
      <p:italic r:id="rId46"/>
      <p:boldItalic r:id="rId47"/>
    </p:embeddedFont>
    <p:embeddedFont>
      <p:font typeface="Montserrat Medium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4B"/>
    <a:srgbClr val="E84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1734" y="12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b2ca0269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b2ca0269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13294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954525"/>
            <a:ext cx="639045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3900" b="1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3044075"/>
            <a:ext cx="639045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13294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233775" y="1933050"/>
            <a:ext cx="6390450" cy="13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3900" b="1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cxnSp>
        <p:nvCxnSpPr>
          <p:cNvPr id="14" name="Google Shape;14;p3"/>
          <p:cNvCxnSpPr/>
          <p:nvPr/>
        </p:nvCxnSpPr>
        <p:spPr>
          <a:xfrm>
            <a:off x="2731050" y="3203388"/>
            <a:ext cx="1395900" cy="0"/>
          </a:xfrm>
          <a:prstGeom prst="straightConnector1">
            <a:avLst/>
          </a:prstGeom>
          <a:noFill/>
          <a:ln w="76200" cap="flat" cmpd="sng">
            <a:solidFill>
              <a:srgbClr val="E84A2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Montserrat Medium"/>
              <a:buNone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800" lvl="1" indent="-228600">
              <a:spcBef>
                <a:spcPts val="75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75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75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75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75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75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75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750"/>
              </a:spcBef>
              <a:spcAft>
                <a:spcPts val="75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9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t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 hasCustomPrompt="1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ctr">
              <a:spcBef>
                <a:spcPts val="75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ctr">
              <a:spcBef>
                <a:spcPts val="75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ctr">
              <a:spcBef>
                <a:spcPts val="75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ctr">
              <a:spcBef>
                <a:spcPts val="75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ctr">
              <a:spcBef>
                <a:spcPts val="75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ctr">
              <a:spcBef>
                <a:spcPts val="75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ctr">
              <a:spcBef>
                <a:spcPts val="75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ctr">
              <a:spcBef>
                <a:spcPts val="750"/>
              </a:spcBef>
              <a:spcAft>
                <a:spcPts val="75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Montserrat"/>
              <a:buNone/>
              <a:defRPr sz="28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●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Char char="○"/>
              <a:defRPr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175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Char char="■"/>
              <a:defRPr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175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Char char="●"/>
              <a:defRPr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Char char="○"/>
              <a:defRPr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Char char="■"/>
              <a:defRPr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175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Char char="●"/>
              <a:defRPr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175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Char char="○"/>
              <a:defRPr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175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Lato Light"/>
              <a:buChar char="■"/>
              <a:defRPr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50">
                <a:solidFill>
                  <a:schemeClr val="dk2"/>
                </a:solidFill>
              </a:defRPr>
            </a:lvl1pPr>
            <a:lvl2pPr lvl="1" algn="r">
              <a:buNone/>
              <a:defRPr sz="750">
                <a:solidFill>
                  <a:schemeClr val="dk2"/>
                </a:solidFill>
              </a:defRPr>
            </a:lvl2pPr>
            <a:lvl3pPr lvl="2" algn="r">
              <a:buNone/>
              <a:defRPr sz="750">
                <a:solidFill>
                  <a:schemeClr val="dk2"/>
                </a:solidFill>
              </a:defRPr>
            </a:lvl3pPr>
            <a:lvl4pPr lvl="3" algn="r">
              <a:buNone/>
              <a:defRPr sz="750">
                <a:solidFill>
                  <a:schemeClr val="dk2"/>
                </a:solidFill>
              </a:defRPr>
            </a:lvl4pPr>
            <a:lvl5pPr lvl="4" algn="r">
              <a:buNone/>
              <a:defRPr sz="750">
                <a:solidFill>
                  <a:schemeClr val="dk2"/>
                </a:solidFill>
              </a:defRPr>
            </a:lvl5pPr>
            <a:lvl6pPr lvl="5" algn="r">
              <a:buNone/>
              <a:defRPr sz="750">
                <a:solidFill>
                  <a:schemeClr val="dk2"/>
                </a:solidFill>
              </a:defRPr>
            </a:lvl6pPr>
            <a:lvl7pPr lvl="6" algn="r">
              <a:buNone/>
              <a:defRPr sz="750">
                <a:solidFill>
                  <a:schemeClr val="dk2"/>
                </a:solidFill>
              </a:defRPr>
            </a:lvl7pPr>
            <a:lvl8pPr lvl="7" algn="r">
              <a:buNone/>
              <a:defRPr sz="750">
                <a:solidFill>
                  <a:schemeClr val="dk2"/>
                </a:solidFill>
              </a:defRPr>
            </a:lvl8pPr>
            <a:lvl9pPr lvl="8" algn="r">
              <a:buNone/>
              <a:defRPr sz="75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nybrook.edu/commcms/erm/about/process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ctrTitle"/>
          </p:nvPr>
        </p:nvSpPr>
        <p:spPr>
          <a:xfrm>
            <a:off x="233781" y="1408866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endParaRPr dirty="0"/>
          </a:p>
          <a:p>
            <a:r>
              <a:rPr lang="en-US" sz="2800" dirty="0"/>
              <a:t>Sharing the Spotlight on Operational Communications in Admissions</a:t>
            </a:r>
            <a:br>
              <a:rPr lang="en-US" sz="2800" dirty="0"/>
            </a:br>
            <a:r>
              <a:rPr lang="en-US" sz="1600" dirty="0"/>
              <a:t>Dustin Tarter, Associate Director </a:t>
            </a:r>
            <a:br>
              <a:rPr lang="en-US" sz="1600" dirty="0"/>
            </a:br>
            <a:r>
              <a:rPr lang="en-US" sz="1600" dirty="0"/>
              <a:t>Nancy Walsh, Director of Admissions Operations</a:t>
            </a:r>
            <a:endParaRPr sz="2800" dirty="0"/>
          </a:p>
        </p:txBody>
      </p:sp>
      <p:cxnSp>
        <p:nvCxnSpPr>
          <p:cNvPr id="96" name="Google Shape;96;p29"/>
          <p:cNvCxnSpPr/>
          <p:nvPr/>
        </p:nvCxnSpPr>
        <p:spPr>
          <a:xfrm>
            <a:off x="2731050" y="3045479"/>
            <a:ext cx="1395900" cy="0"/>
          </a:xfrm>
          <a:prstGeom prst="straightConnector1">
            <a:avLst/>
          </a:prstGeom>
          <a:noFill/>
          <a:ln w="76200" cap="flat" cmpd="sng">
            <a:solidFill>
              <a:srgbClr val="E84A2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7" name="Google Shape;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790" y="3609530"/>
            <a:ext cx="1114424" cy="193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2140460"/>
          </a:xfrm>
        </p:spPr>
        <p:txBody>
          <a:bodyPr/>
          <a:lstStyle/>
          <a:p>
            <a:r>
              <a:rPr lang="en-US" dirty="0"/>
              <a:t>Goals</a:t>
            </a:r>
            <a:br>
              <a:rPr lang="en-US" dirty="0"/>
            </a:br>
            <a:br>
              <a:rPr lang="en-US" dirty="0"/>
            </a:br>
            <a:r>
              <a:rPr lang="en-US" sz="2000" b="1" dirty="0"/>
              <a:t>Share a milestone!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650A8-2FFD-42E5-9034-9738E89E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730470"/>
            <a:ext cx="3749040" cy="277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4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2140460"/>
          </a:xfrm>
        </p:spPr>
        <p:txBody>
          <a:bodyPr/>
          <a:lstStyle/>
          <a:p>
            <a:r>
              <a:rPr lang="en-US" dirty="0"/>
              <a:t>Goals</a:t>
            </a:r>
            <a:br>
              <a:rPr lang="en-US" dirty="0"/>
            </a:br>
            <a:br>
              <a:rPr lang="en-US" dirty="0"/>
            </a:br>
            <a:r>
              <a:rPr lang="en-US" sz="2000" b="1" dirty="0"/>
              <a:t>…and drag them over the finish line.</a:t>
            </a:r>
            <a:br>
              <a:rPr lang="en-US" sz="2000" b="1" dirty="0"/>
            </a:br>
            <a:br>
              <a:rPr lang="en-US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67D95-34D6-4B1D-B0D1-5315B2EB5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194" y="1658473"/>
            <a:ext cx="3474720" cy="30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9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1084866"/>
          </a:xfrm>
        </p:spPr>
        <p:txBody>
          <a:bodyPr/>
          <a:lstStyle/>
          <a:p>
            <a:r>
              <a:rPr lang="en-US" dirty="0"/>
              <a:t>Methods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21A3A-E564-4F2C-B95A-0787C6C690CA}"/>
              </a:ext>
            </a:extLst>
          </p:cNvPr>
          <p:cNvSpPr txBox="1"/>
          <p:nvPr/>
        </p:nvSpPr>
        <p:spPr>
          <a:xfrm>
            <a:off x="240306" y="889011"/>
            <a:ext cx="4061012" cy="2194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13294B"/>
                </a:solidFill>
                <a:latin typeface="Montserrat Medium"/>
                <a:sym typeface="Montserrat Medium"/>
              </a:rPr>
              <a:t>Print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13294B"/>
              </a:solidFill>
              <a:latin typeface="Montserrat Medium"/>
              <a:sym typeface="Montserrat Medium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13294B"/>
                </a:solidFill>
                <a:latin typeface="Montserrat Medium"/>
                <a:sym typeface="Montserrat Medium"/>
              </a:rPr>
              <a:t>Email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13294B"/>
              </a:solidFill>
              <a:latin typeface="Montserrat Medium"/>
              <a:sym typeface="Montserrat Medium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13294B"/>
                </a:solidFill>
                <a:latin typeface="Montserrat Medium"/>
                <a:sym typeface="Montserrat Medium"/>
              </a:rPr>
              <a:t>Telephone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13294B"/>
              </a:solidFill>
              <a:latin typeface="Montserrat Medium"/>
              <a:sym typeface="Montserrat Medium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13294B"/>
                </a:solidFill>
                <a:latin typeface="Montserrat Medium"/>
                <a:sym typeface="Montserrat Medium"/>
              </a:rPr>
              <a:t>Text</a:t>
            </a:r>
          </a:p>
          <a:p>
            <a:br>
              <a:rPr lang="en-US" sz="2000" b="1" dirty="0">
                <a:solidFill>
                  <a:srgbClr val="13294B"/>
                </a:solidFill>
                <a:latin typeface="Montserrat Medium"/>
                <a:sym typeface="Montserrat Medium"/>
              </a:rPr>
            </a:br>
            <a:endParaRPr lang="en-US" sz="2000" b="1" dirty="0">
              <a:solidFill>
                <a:srgbClr val="13294B"/>
              </a:solidFill>
              <a:latin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9414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3741964"/>
          </a:xfrm>
        </p:spPr>
        <p:txBody>
          <a:bodyPr/>
          <a:lstStyle/>
          <a:p>
            <a:r>
              <a:rPr lang="en-US" dirty="0"/>
              <a:t>Benefits</a:t>
            </a:r>
            <a:br>
              <a:rPr lang="en-US" dirty="0"/>
            </a:br>
            <a:br>
              <a:rPr lang="en-US" dirty="0"/>
            </a:br>
            <a:r>
              <a:rPr lang="en-US" sz="2000" b="1" dirty="0"/>
              <a:t>Efficiency </a:t>
            </a:r>
            <a:br>
              <a:rPr lang="en-US" dirty="0"/>
            </a:br>
            <a:r>
              <a:rPr lang="en-US" sz="1200" dirty="0"/>
              <a:t>Less need for applicants/admits to contact staff about basic processing tasks. </a:t>
            </a:r>
            <a:br>
              <a:rPr lang="en-US" sz="1200" dirty="0"/>
            </a:br>
            <a:br>
              <a:rPr lang="en-US" sz="1200" dirty="0"/>
            </a:br>
            <a:r>
              <a:rPr lang="en-US" sz="2000" b="1" dirty="0"/>
              <a:t>Consistency</a:t>
            </a:r>
            <a:br>
              <a:rPr lang="en-US" sz="1200" dirty="0"/>
            </a:br>
            <a:r>
              <a:rPr lang="en-US" sz="1200" dirty="0"/>
              <a:t>Your applicants/admits have similar experiences.</a:t>
            </a:r>
            <a:br>
              <a:rPr lang="en-US" sz="1200" dirty="0"/>
            </a:br>
            <a:br>
              <a:rPr lang="en-US" sz="1200" dirty="0"/>
            </a:br>
            <a:r>
              <a:rPr lang="en-US" sz="2000" b="1" dirty="0"/>
              <a:t>Analytics</a:t>
            </a:r>
            <a:br>
              <a:rPr lang="en-US" dirty="0"/>
            </a:br>
            <a:r>
              <a:rPr lang="en-US" sz="1200" dirty="0"/>
              <a:t>How are your applicants/admits behaving?</a:t>
            </a:r>
            <a:br>
              <a:rPr lang="en-US" sz="1200" dirty="0"/>
            </a:br>
            <a:br>
              <a:rPr lang="en-US" sz="1200" dirty="0"/>
            </a:br>
            <a:r>
              <a:rPr lang="en-US" sz="2000" b="1" dirty="0"/>
              <a:t>Explainable </a:t>
            </a:r>
            <a:br>
              <a:rPr lang="en-US" sz="1200" dirty="0"/>
            </a:br>
            <a:r>
              <a:rPr lang="en-US" sz="1200" dirty="0"/>
              <a:t>Eases the burden of onboarding new staff.</a:t>
            </a: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4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Communication Plan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779716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3741964"/>
          </a:xfrm>
        </p:spPr>
        <p:txBody>
          <a:bodyPr/>
          <a:lstStyle/>
          <a:p>
            <a:r>
              <a:rPr lang="en-US" dirty="0"/>
              <a:t>Building Your Plan</a:t>
            </a:r>
            <a:br>
              <a:rPr lang="en-US" dirty="0"/>
            </a:br>
            <a:br>
              <a:rPr lang="en-US" dirty="0"/>
            </a:br>
            <a:r>
              <a:rPr lang="en-US" sz="2000" b="1" dirty="0"/>
              <a:t>1.  Who needs to be involved </a:t>
            </a:r>
            <a:r>
              <a:rPr lang="en-US" sz="2000" dirty="0"/>
              <a:t>– hint, the answer is not “everyone”!!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2. Who will “own” the plan </a:t>
            </a:r>
            <a:r>
              <a:rPr lang="en-US" sz="2000" dirty="0"/>
              <a:t>– this is important!</a:t>
            </a:r>
            <a:br>
              <a:rPr lang="en-US" sz="2000" dirty="0"/>
            </a:br>
            <a:br>
              <a:rPr lang="en-US" sz="2000" dirty="0"/>
            </a:br>
            <a:br>
              <a:rPr lang="en-US" sz="1200" dirty="0"/>
            </a:br>
            <a:r>
              <a:rPr lang="en-US" sz="2000" b="1" dirty="0"/>
              <a:t>3.  Develop clear objectives </a:t>
            </a:r>
            <a:r>
              <a:rPr lang="en-US" sz="2000" dirty="0"/>
              <a:t>– your plan cannot accomplish all tasks!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4.  What tools will you need?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6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694902"/>
          </a:xfrm>
        </p:spPr>
        <p:txBody>
          <a:bodyPr/>
          <a:lstStyle/>
          <a:p>
            <a:r>
              <a:rPr lang="en-US" dirty="0"/>
              <a:t>Where Will Your Plan Live?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14815-8876-43CB-96E5-83431EC78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874"/>
            <a:ext cx="6858000" cy="33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32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</a:t>
            </a:r>
            <a:br>
              <a:rPr lang="en-US" dirty="0"/>
            </a:b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26501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3741964"/>
          </a:xfrm>
        </p:spPr>
        <p:txBody>
          <a:bodyPr/>
          <a:lstStyle/>
          <a:p>
            <a:r>
              <a:rPr lang="en-US" dirty="0"/>
              <a:t>Audience</a:t>
            </a:r>
            <a:br>
              <a:rPr lang="en-US" dirty="0"/>
            </a:br>
            <a:br>
              <a:rPr lang="en-US" dirty="0"/>
            </a:br>
            <a:r>
              <a:rPr lang="en-US" sz="2000" b="1" dirty="0"/>
              <a:t>Applicants</a:t>
            </a:r>
            <a:br>
              <a:rPr lang="en-US" sz="2000" b="1" dirty="0"/>
            </a:br>
            <a:r>
              <a:rPr lang="en-US" sz="2000" b="1" dirty="0"/>
              <a:t>Admits</a:t>
            </a:r>
            <a:br>
              <a:rPr lang="en-US" sz="2000" b="1" dirty="0"/>
            </a:br>
            <a:r>
              <a:rPr lang="en-US" sz="2000" b="1" dirty="0"/>
              <a:t>Enrollees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Counselors</a:t>
            </a:r>
            <a:br>
              <a:rPr lang="en-US" sz="2000" b="1" dirty="0"/>
            </a:br>
            <a:r>
              <a:rPr lang="en-US" sz="2000" b="1" dirty="0"/>
              <a:t>Parents</a:t>
            </a:r>
            <a:br>
              <a:rPr lang="en-US" sz="2000" dirty="0"/>
            </a:br>
            <a:br>
              <a:rPr lang="en-US" sz="2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61BA2-3BC8-4851-9F80-C2D6D1F4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088" y="909282"/>
            <a:ext cx="3840480" cy="25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02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4802978"/>
          </a:xfrm>
        </p:spPr>
        <p:txBody>
          <a:bodyPr/>
          <a:lstStyle/>
          <a:p>
            <a:r>
              <a:rPr lang="en-US" dirty="0"/>
              <a:t>Tone and Context</a:t>
            </a:r>
            <a:br>
              <a:rPr lang="en-US" dirty="0"/>
            </a:br>
            <a:br>
              <a:rPr lang="en-US" dirty="0"/>
            </a:br>
            <a:r>
              <a:rPr lang="en-US" sz="2000" b="1" dirty="0"/>
              <a:t>Tone </a:t>
            </a:r>
            <a:br>
              <a:rPr lang="en-US" dirty="0"/>
            </a:br>
            <a:r>
              <a:rPr lang="en-US" sz="1200" dirty="0"/>
              <a:t>How will you approach each audience?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5D227-BD98-4CFC-A1B5-06C928855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44" y="1687606"/>
            <a:ext cx="2484344" cy="2891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26D8AD-F6BF-4917-BF3D-0B38CDF52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687604"/>
            <a:ext cx="2810435" cy="2891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BE4CE3-5A07-4011-8F4D-06BFA08B0F29}"/>
              </a:ext>
            </a:extLst>
          </p:cNvPr>
          <p:cNvSpPr txBox="1"/>
          <p:nvPr/>
        </p:nvSpPr>
        <p:spPr>
          <a:xfrm>
            <a:off x="2796988" y="2773724"/>
            <a:ext cx="63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038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75" y="445025"/>
            <a:ext cx="6390450" cy="3741964"/>
          </a:xfrm>
        </p:spPr>
        <p:txBody>
          <a:bodyPr/>
          <a:lstStyle/>
          <a:p>
            <a:r>
              <a:rPr lang="en-US" dirty="0"/>
              <a:t>Agenda: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&gt;What are operational communications? </a:t>
            </a:r>
            <a:br>
              <a:rPr lang="en-US" sz="2000" dirty="0"/>
            </a:br>
            <a:r>
              <a:rPr lang="en-US" sz="2000" dirty="0"/>
              <a:t>&gt; Operational Plan </a:t>
            </a:r>
            <a:br>
              <a:rPr lang="en-US" sz="2000" dirty="0"/>
            </a:br>
            <a:r>
              <a:rPr lang="en-US" sz="2000" dirty="0"/>
              <a:t>&gt; Audience Considerations</a:t>
            </a:r>
            <a:br>
              <a:rPr lang="en-US" sz="2000" dirty="0"/>
            </a:br>
            <a:r>
              <a:rPr lang="en-US" sz="2000" dirty="0"/>
              <a:t>&gt; System Interactions</a:t>
            </a:r>
            <a:br>
              <a:rPr lang="en-US" sz="2000" dirty="0"/>
            </a:br>
            <a:r>
              <a:rPr lang="en-US" sz="2000" dirty="0"/>
              <a:t>&gt; </a:t>
            </a:r>
            <a:r>
              <a:rPr lang="en-US" sz="2000" spc="-110" dirty="0"/>
              <a:t>Staff Support </a:t>
            </a:r>
            <a:br>
              <a:rPr lang="en-US" sz="2000" spc="-110" dirty="0"/>
            </a:br>
            <a:r>
              <a:rPr lang="en-US" sz="2000" spc="-110" dirty="0"/>
              <a:t>&gt; Our Plan</a:t>
            </a:r>
            <a:br>
              <a:rPr lang="en-US" sz="2000" spc="-110" dirty="0"/>
            </a:br>
            <a:r>
              <a:rPr lang="en-US" sz="2000" spc="-110" dirty="0"/>
              <a:t>&gt; What are you doing?</a:t>
            </a:r>
            <a:br>
              <a:rPr lang="en-US" sz="2000" spc="-110" dirty="0"/>
            </a:br>
            <a:r>
              <a:rPr lang="en-US" sz="2000" spc="-110" dirty="0"/>
              <a:t>&gt; Questions</a:t>
            </a:r>
            <a:br>
              <a:rPr lang="en-US" sz="2000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80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4802978"/>
          </a:xfrm>
        </p:spPr>
        <p:txBody>
          <a:bodyPr/>
          <a:lstStyle/>
          <a:p>
            <a:r>
              <a:rPr lang="en-US" dirty="0"/>
              <a:t>Tone and Context</a:t>
            </a:r>
            <a:br>
              <a:rPr lang="en-US" dirty="0"/>
            </a:br>
            <a:br>
              <a:rPr lang="en-US" dirty="0"/>
            </a:br>
            <a:r>
              <a:rPr lang="en-US" sz="2000" b="1" dirty="0" err="1"/>
              <a:t>Context</a:t>
            </a:r>
            <a:r>
              <a:rPr lang="en-US" sz="2000" b="1" dirty="0"/>
              <a:t> </a:t>
            </a:r>
            <a:br>
              <a:rPr lang="en-US" sz="2000" b="1" dirty="0"/>
            </a:br>
            <a:br>
              <a:rPr lang="en-US" sz="1200" dirty="0"/>
            </a:br>
            <a:r>
              <a:rPr lang="en-US" sz="1200" dirty="0"/>
              <a:t>Who needs to know what?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Do you include counselors in your plan?  Parents?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91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Interactions</a:t>
            </a:r>
            <a:br>
              <a:rPr lang="en-US" dirty="0"/>
            </a:b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42163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3741964"/>
          </a:xfrm>
        </p:spPr>
        <p:txBody>
          <a:bodyPr/>
          <a:lstStyle/>
          <a:p>
            <a:r>
              <a:rPr lang="en-US" dirty="0"/>
              <a:t>Generating Messages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000" b="1" dirty="0"/>
              <a:t>Automation </a:t>
            </a:r>
            <a:br>
              <a:rPr lang="en-US" dirty="0"/>
            </a:br>
            <a:r>
              <a:rPr lang="en-US" sz="1200" dirty="0"/>
              <a:t>- Avoid creating communications that rely on any paper-based functions</a:t>
            </a:r>
            <a:br>
              <a:rPr lang="en-US" sz="1200" dirty="0"/>
            </a:br>
            <a:r>
              <a:rPr lang="en-US" sz="1200" dirty="0"/>
              <a:t>- Avoid creating communications that rely on a spreadsheet which needs to be manually pulled 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r>
              <a:rPr lang="en-US" sz="2000" b="1" dirty="0"/>
              <a:t>System Fields </a:t>
            </a:r>
            <a:br>
              <a:rPr lang="en-US" dirty="0"/>
            </a:br>
            <a:r>
              <a:rPr lang="en-US" sz="1200" dirty="0"/>
              <a:t>- Identify which type of admissions data can trigger automated messages </a:t>
            </a:r>
            <a:br>
              <a:rPr lang="en-US" sz="1200" dirty="0"/>
            </a:br>
            <a:r>
              <a:rPr lang="en-US" sz="1200" dirty="0"/>
              <a:t>- Where is the data stored?</a:t>
            </a:r>
            <a:br>
              <a:rPr lang="en-US" sz="1200" dirty="0"/>
            </a:br>
            <a:r>
              <a:rPr lang="en-US" sz="1200" dirty="0"/>
              <a:t>- May need to build feeds from other systems into your CRM/communication manager 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98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3741964"/>
          </a:xfrm>
        </p:spPr>
        <p:txBody>
          <a:bodyPr/>
          <a:lstStyle/>
          <a:p>
            <a:r>
              <a:rPr lang="en-US" dirty="0"/>
              <a:t>Setting Message Tones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000" b="1" dirty="0"/>
              <a:t>Friendly Messages/Reminders  </a:t>
            </a:r>
            <a:br>
              <a:rPr lang="en-US" dirty="0"/>
            </a:br>
            <a:r>
              <a:rPr lang="en-US" sz="1200" dirty="0"/>
              <a:t>- Thanks for applying!</a:t>
            </a:r>
            <a:br>
              <a:rPr lang="en-US" sz="1200" dirty="0"/>
            </a:br>
            <a:r>
              <a:rPr lang="en-US" sz="1200" dirty="0"/>
              <a:t>- Early messages in a campaign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r>
              <a:rPr lang="en-US" sz="2000" b="1" dirty="0"/>
              <a:t>Not So Friendly Messages/Reminders</a:t>
            </a:r>
            <a:br>
              <a:rPr lang="en-US" dirty="0"/>
            </a:br>
            <a:r>
              <a:rPr lang="en-US" sz="1200" dirty="0"/>
              <a:t>- Later messages in a campaign; need materials now or you will be denied!</a:t>
            </a:r>
            <a:br>
              <a:rPr lang="en-US" sz="1200" dirty="0"/>
            </a:br>
            <a:r>
              <a:rPr lang="en-US" sz="1200" dirty="0"/>
              <a:t>- Post-admission messages; need materials now or you will be rescinded! 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92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3741964"/>
          </a:xfrm>
        </p:spPr>
        <p:txBody>
          <a:bodyPr/>
          <a:lstStyle/>
          <a:p>
            <a:r>
              <a:rPr lang="en-US" dirty="0"/>
              <a:t>Balance of Contact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000" b="1" dirty="0"/>
              <a:t>Recruitment Marketing Campaigns </a:t>
            </a:r>
            <a:br>
              <a:rPr lang="en-US" dirty="0"/>
            </a:br>
            <a:r>
              <a:rPr lang="en-US" sz="1200" dirty="0"/>
              <a:t>- Need to think about where operational communications fit in calendar-wise with the other messages going out</a:t>
            </a:r>
            <a:br>
              <a:rPr lang="en-US" sz="1200" dirty="0"/>
            </a:br>
            <a:r>
              <a:rPr lang="en-US" sz="1200" dirty="0"/>
              <a:t>- Need to consider the tone of the recruitment messages going out &amp; how operational communications fit in with those 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r>
              <a:rPr lang="en-US" sz="2000" b="1" dirty="0"/>
              <a:t>Operational Campaigns </a:t>
            </a:r>
            <a:br>
              <a:rPr lang="en-US" dirty="0"/>
            </a:br>
            <a:r>
              <a:rPr lang="en-US" sz="1200" dirty="0"/>
              <a:t>- Need to be familiar with all operational campaigns &amp; must make sure that you don’t send conflicting messages to applicants</a:t>
            </a:r>
            <a:br>
              <a:rPr lang="en-US" sz="1200" dirty="0"/>
            </a:br>
            <a:r>
              <a:rPr lang="en-US" sz="1200" dirty="0"/>
              <a:t>- Need to think about how often you want to remind applicants of a must-do without pestering them too much into no action (especially if text messaging is used)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32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3741964"/>
          </a:xfrm>
        </p:spPr>
        <p:txBody>
          <a:bodyPr/>
          <a:lstStyle/>
          <a:p>
            <a:r>
              <a:rPr lang="en-US" dirty="0"/>
              <a:t>Testing Messages </a:t>
            </a:r>
            <a:br>
              <a:rPr lang="en-US" dirty="0"/>
            </a:br>
            <a:br>
              <a:rPr lang="en-US" dirty="0"/>
            </a:br>
            <a:r>
              <a:rPr lang="en-US" sz="1600" dirty="0"/>
              <a:t>- Need to ensure that your messages make sense &amp; have no typos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- Need to ensure that your messages have correct audience logic as well as text logic (if appropriate)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- Send test emails to staff to check before operational campaigns begin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- Continual monitoring through application cycle; need to make sure that emails are being sent appropriately 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79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Support</a:t>
            </a:r>
            <a:br>
              <a:rPr lang="en-US" dirty="0"/>
            </a:b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33157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3741964"/>
          </a:xfrm>
        </p:spPr>
        <p:txBody>
          <a:bodyPr/>
          <a:lstStyle/>
          <a:p>
            <a:r>
              <a:rPr lang="en-US" dirty="0"/>
              <a:t>Building a Team</a:t>
            </a:r>
            <a:br>
              <a:rPr lang="en-US" dirty="0"/>
            </a:br>
            <a:br>
              <a:rPr lang="en-US" dirty="0"/>
            </a:br>
            <a:r>
              <a:rPr lang="en-US" sz="1600" b="1" dirty="0"/>
              <a:t>Operations Staff</a:t>
            </a:r>
            <a:br>
              <a:rPr lang="en-US" dirty="0"/>
            </a:br>
            <a:r>
              <a:rPr lang="en-US" sz="1200" dirty="0"/>
              <a:t>- Identify needed communications</a:t>
            </a:r>
            <a:br>
              <a:rPr lang="en-US" sz="1200" dirty="0"/>
            </a:br>
            <a:r>
              <a:rPr lang="en-US" sz="1200" dirty="0"/>
              <a:t>- Familiar with needed logic</a:t>
            </a:r>
            <a:br>
              <a:rPr lang="en-US" sz="1200" dirty="0"/>
            </a:br>
            <a:br>
              <a:rPr lang="en-US" sz="1200" dirty="0"/>
            </a:br>
            <a:r>
              <a:rPr lang="en-US" sz="1600" b="1" dirty="0"/>
              <a:t>Communications Staff</a:t>
            </a:r>
            <a:br>
              <a:rPr lang="en-US" dirty="0"/>
            </a:br>
            <a:r>
              <a:rPr lang="en-US" sz="1200" dirty="0"/>
              <a:t>- Draft communication content</a:t>
            </a:r>
            <a:br>
              <a:rPr lang="en-US" sz="1200" dirty="0"/>
            </a:br>
            <a:r>
              <a:rPr lang="en-US" sz="1200" dirty="0"/>
              <a:t>- Establish consistent tone based on message  </a:t>
            </a:r>
            <a:br>
              <a:rPr lang="en-US" sz="1200" dirty="0"/>
            </a:br>
            <a:r>
              <a:rPr lang="en-US" sz="1200" dirty="0"/>
              <a:t>- Familiar with overall communication campaigns</a:t>
            </a:r>
            <a:br>
              <a:rPr lang="en-US" sz="1200" dirty="0"/>
            </a:br>
            <a:br>
              <a:rPr lang="en-US" sz="1200" dirty="0"/>
            </a:br>
            <a:r>
              <a:rPr lang="en-US" sz="1600" b="1" dirty="0"/>
              <a:t>Data/Systems Staff</a:t>
            </a:r>
            <a:br>
              <a:rPr lang="en-US" sz="1200" dirty="0"/>
            </a:br>
            <a:r>
              <a:rPr lang="en-US" sz="1200" dirty="0"/>
              <a:t>- Pull audience and help identify logic </a:t>
            </a:r>
            <a:br>
              <a:rPr lang="en-US" sz="1200" dirty="0"/>
            </a:br>
            <a:r>
              <a:rPr lang="en-US" sz="1200" dirty="0"/>
              <a:t>- Familiar with admissions data as logic points </a:t>
            </a:r>
            <a:br>
              <a:rPr lang="en-US" sz="1200" dirty="0"/>
            </a:br>
            <a:br>
              <a:rPr lang="en-US" sz="1200" dirty="0"/>
            </a:br>
            <a:r>
              <a:rPr lang="en-US" sz="1600" b="1" dirty="0"/>
              <a:t>Recruitment &amp; Outreach Staff</a:t>
            </a:r>
            <a:br>
              <a:rPr lang="en-US" sz="1200" dirty="0"/>
            </a:br>
            <a:r>
              <a:rPr lang="en-US" sz="1200" dirty="0"/>
              <a:t>- Need to understand what is being sent operationally </a:t>
            </a:r>
            <a:br>
              <a:rPr lang="en-US" sz="1200" dirty="0"/>
            </a:br>
            <a:r>
              <a:rPr lang="en-US" sz="1200" dirty="0"/>
              <a:t>- Can answer questions </a:t>
            </a: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61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Plan</a:t>
            </a:r>
          </a:p>
        </p:txBody>
      </p:sp>
    </p:spTree>
    <p:extLst>
      <p:ext uri="{BB962C8B-B14F-4D97-AF65-F5344CB8AC3E}">
        <p14:creationId xmlns:p14="http://schemas.microsoft.com/office/powerpoint/2010/main" val="1284451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3741964"/>
          </a:xfrm>
        </p:spPr>
        <p:txBody>
          <a:bodyPr/>
          <a:lstStyle/>
          <a:p>
            <a:r>
              <a:rPr lang="en-US" sz="2400" dirty="0"/>
              <a:t>Illinois’ Operational Communications </a:t>
            </a:r>
            <a:br>
              <a:rPr lang="en-US" dirty="0"/>
            </a:br>
            <a:br>
              <a:rPr lang="en-US" dirty="0"/>
            </a:br>
            <a:r>
              <a:rPr lang="en-US" sz="2000" b="1" dirty="0"/>
              <a:t>All undergraduate applicants</a:t>
            </a:r>
            <a:br>
              <a:rPr lang="en-US" sz="1600" b="1" dirty="0"/>
            </a:br>
            <a:br>
              <a:rPr lang="en-US" sz="1600" b="1" dirty="0"/>
            </a:br>
            <a:r>
              <a:rPr lang="en-US" sz="1600" b="1" dirty="0"/>
              <a:t> </a:t>
            </a:r>
            <a:r>
              <a:rPr lang="en-US" sz="1800" dirty="0"/>
              <a:t>- Application submission &amp; application fee receipt</a:t>
            </a:r>
            <a:br>
              <a:rPr lang="en-US" sz="1800" dirty="0"/>
            </a:br>
            <a:r>
              <a:rPr lang="en-US" sz="1800" dirty="0"/>
              <a:t>- Application status page available</a:t>
            </a:r>
            <a:br>
              <a:rPr lang="en-US" sz="1800" dirty="0"/>
            </a:br>
            <a:r>
              <a:rPr lang="en-US" sz="1800" dirty="0"/>
              <a:t>- Acknowledge receipt of online change forms</a:t>
            </a:r>
            <a:br>
              <a:rPr lang="en-US" sz="1800" dirty="0"/>
            </a:br>
            <a:r>
              <a:rPr lang="en-US" sz="1800" dirty="0"/>
              <a:t>- Incomplete campaigns</a:t>
            </a:r>
            <a:br>
              <a:rPr lang="en-US" sz="1800" dirty="0"/>
            </a:br>
            <a:r>
              <a:rPr lang="en-US" sz="1800" dirty="0"/>
              <a:t>- Complete-to-incomplete</a:t>
            </a:r>
            <a:br>
              <a:rPr lang="en-US" sz="1800" dirty="0"/>
            </a:br>
            <a:r>
              <a:rPr lang="en-US" sz="1800" dirty="0"/>
              <a:t>- Student Discipline/Criminal History cleared </a:t>
            </a:r>
            <a:br>
              <a:rPr lang="en-US" sz="1800" dirty="0"/>
            </a:br>
            <a:r>
              <a:rPr lang="en-US" sz="1800" dirty="0"/>
              <a:t>- Decision available</a:t>
            </a:r>
            <a:br>
              <a:rPr lang="en-US" sz="1800" dirty="0"/>
            </a:br>
            <a:r>
              <a:rPr lang="en-US" sz="1800" dirty="0"/>
              <a:t>- English Placement Test registration</a:t>
            </a:r>
            <a:br>
              <a:rPr lang="en-US" sz="1800" dirty="0"/>
            </a:br>
            <a:r>
              <a:rPr lang="en-US" sz="1800" dirty="0"/>
              <a:t>- I-20 Ready</a:t>
            </a:r>
            <a:br>
              <a:rPr lang="en-US" sz="1800" dirty="0"/>
            </a:br>
            <a:r>
              <a:rPr lang="en-US" sz="1800" dirty="0"/>
              <a:t>- Delayed admission approval   </a:t>
            </a:r>
            <a:br>
              <a:rPr lang="en-US" sz="1800" dirty="0"/>
            </a:br>
            <a:r>
              <a:rPr lang="en-US" sz="1800" dirty="0"/>
              <a:t>- Pending materials for acceptors 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0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Operational Communications?</a:t>
            </a:r>
            <a:br>
              <a:rPr lang="en-US" dirty="0"/>
            </a:b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37217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3741964"/>
          </a:xfrm>
        </p:spPr>
        <p:txBody>
          <a:bodyPr/>
          <a:lstStyle/>
          <a:p>
            <a:r>
              <a:rPr lang="en-US" sz="2400" dirty="0"/>
              <a:t>Illinois’ Operational Communications </a:t>
            </a:r>
            <a:br>
              <a:rPr lang="en-US" dirty="0"/>
            </a:br>
            <a:br>
              <a:rPr lang="en-US" dirty="0"/>
            </a:br>
            <a:r>
              <a:rPr lang="en-US" sz="2000" b="1" dirty="0"/>
              <a:t>Freshman applicants</a:t>
            </a:r>
            <a:br>
              <a:rPr lang="en-US" sz="2000" b="1" dirty="0"/>
            </a:br>
            <a:br>
              <a:rPr lang="en-US" sz="1600" b="1" dirty="0"/>
            </a:br>
            <a:r>
              <a:rPr lang="en-US" sz="1600" dirty="0"/>
              <a:t>- Special Coalition messages</a:t>
            </a:r>
            <a:br>
              <a:rPr lang="en-US" sz="1600" dirty="0"/>
            </a:br>
            <a:r>
              <a:rPr lang="en-US" sz="1600" dirty="0"/>
              <a:t>- Second choice major reminder </a:t>
            </a:r>
            <a:br>
              <a:rPr lang="en-US" sz="1600" dirty="0"/>
            </a:br>
            <a:r>
              <a:rPr lang="en-US" sz="1600" dirty="0"/>
              <a:t>- Self-reported academic record edits needed  </a:t>
            </a:r>
            <a:br>
              <a:rPr lang="en-US" sz="1600" dirty="0"/>
            </a:br>
            <a:r>
              <a:rPr lang="en-US" sz="1600" dirty="0"/>
              <a:t>- Incomplete campaigns</a:t>
            </a:r>
            <a:br>
              <a:rPr lang="en-US" sz="1600" dirty="0"/>
            </a:br>
            <a:r>
              <a:rPr lang="en-US" sz="1600" dirty="0"/>
              <a:t>	&gt; 1-4 email reminders sent 10 days apart</a:t>
            </a:r>
            <a:br>
              <a:rPr lang="en-US" sz="1600" dirty="0"/>
            </a:br>
            <a:r>
              <a:rPr lang="en-US" sz="1600" dirty="0"/>
              <a:t>	&gt; parents copied</a:t>
            </a:r>
            <a:br>
              <a:rPr lang="en-US" sz="1600" dirty="0"/>
            </a:br>
            <a:r>
              <a:rPr lang="en-US" sz="1600" dirty="0"/>
              <a:t>	&gt; email text changes depending on which 	deadline is nearing</a:t>
            </a:r>
            <a:br>
              <a:rPr lang="en-US" sz="1600" dirty="0"/>
            </a:br>
            <a:r>
              <a:rPr lang="en-US" sz="1600" dirty="0"/>
              <a:t>- High School Counselor – fee waiver request </a:t>
            </a:r>
            <a:br>
              <a:rPr lang="en-US" sz="1600" dirty="0"/>
            </a:br>
            <a:r>
              <a:rPr lang="en-US" sz="1600" dirty="0"/>
              <a:t>- Decision release reminder </a:t>
            </a:r>
            <a:br>
              <a:rPr lang="en-US" sz="1600" dirty="0"/>
            </a:br>
            <a:r>
              <a:rPr lang="en-US" sz="1600" dirty="0"/>
              <a:t>- Pending materials for acceptors</a:t>
            </a:r>
            <a:br>
              <a:rPr lang="en-US" sz="1600" dirty="0"/>
            </a:br>
            <a:r>
              <a:rPr lang="en-US" sz="1600" dirty="0"/>
              <a:t>	&gt; official test score &amp; final transcript reminders</a:t>
            </a:r>
            <a:br>
              <a:rPr lang="en-US" sz="1600" dirty="0"/>
            </a:br>
            <a:r>
              <a:rPr lang="en-US" sz="1600" dirty="0"/>
              <a:t>	&gt; emails &amp; text messages  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08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3741964"/>
          </a:xfrm>
        </p:spPr>
        <p:txBody>
          <a:bodyPr/>
          <a:lstStyle/>
          <a:p>
            <a:r>
              <a:rPr lang="en-US" sz="2400" dirty="0"/>
              <a:t>Illinois’ Operational Communications </a:t>
            </a:r>
            <a:br>
              <a:rPr lang="en-US" dirty="0"/>
            </a:br>
            <a:br>
              <a:rPr lang="en-US" dirty="0"/>
            </a:br>
            <a:r>
              <a:rPr lang="en-US" sz="2000" b="1" dirty="0"/>
              <a:t>Transfer applicants</a:t>
            </a:r>
            <a:br>
              <a:rPr lang="en-US" sz="2000" b="1" dirty="0"/>
            </a:br>
            <a:br>
              <a:rPr lang="en-US" sz="1600" b="1" dirty="0"/>
            </a:br>
            <a:r>
              <a:rPr lang="en-US" sz="1800" dirty="0"/>
              <a:t>- Incomplete campaigns</a:t>
            </a:r>
            <a:br>
              <a:rPr lang="en-US" sz="1800" dirty="0"/>
            </a:br>
            <a:r>
              <a:rPr lang="en-US" sz="1800" dirty="0"/>
              <a:t>	&gt; Spring: 1-2 email reminders; not a campaign </a:t>
            </a:r>
            <a:br>
              <a:rPr lang="en-US" sz="1800" dirty="0"/>
            </a:br>
            <a:r>
              <a:rPr lang="en-US" sz="1800" dirty="0"/>
              <a:t>	&gt; Fall: 1-2 email reminders sent 10 days apart </a:t>
            </a:r>
            <a:br>
              <a:rPr lang="en-US" sz="1800" dirty="0"/>
            </a:br>
            <a:r>
              <a:rPr lang="en-US" sz="1800" dirty="0"/>
              <a:t>	&gt; email text changes depending on which 	deadline is nearing</a:t>
            </a:r>
            <a:br>
              <a:rPr lang="en-US" sz="1800" dirty="0"/>
            </a:br>
            <a:r>
              <a:rPr lang="en-US" sz="1800" dirty="0"/>
              <a:t>- Specialized emails based on intended major</a:t>
            </a:r>
            <a:br>
              <a:rPr lang="en-US" sz="1800" dirty="0"/>
            </a:br>
            <a:r>
              <a:rPr lang="en-US" sz="1800" dirty="0"/>
              <a:t>	&gt; ESE online international</a:t>
            </a:r>
            <a:br>
              <a:rPr lang="en-US" sz="1800" dirty="0"/>
            </a:br>
            <a:r>
              <a:rPr lang="en-US" sz="1800" dirty="0"/>
              <a:t>	&gt; Secondary Education </a:t>
            </a:r>
            <a:br>
              <a:rPr lang="en-US" sz="1800" dirty="0"/>
            </a:br>
            <a:r>
              <a:rPr lang="en-US" sz="1800" dirty="0"/>
              <a:t>	&gt; Social Work</a:t>
            </a:r>
            <a:br>
              <a:rPr lang="en-US" sz="1800" dirty="0"/>
            </a:br>
            <a:r>
              <a:rPr lang="en-US" sz="1800" dirty="0"/>
              <a:t>- Pending materials for acceptors</a:t>
            </a:r>
            <a:br>
              <a:rPr lang="en-US" sz="1800" dirty="0"/>
            </a:br>
            <a:r>
              <a:rPr lang="en-US" sz="1800" dirty="0"/>
              <a:t>	&gt; college transcript reminders</a:t>
            </a:r>
            <a:br>
              <a:rPr lang="en-US" sz="1800" dirty="0"/>
            </a:br>
            <a:r>
              <a:rPr lang="en-US" sz="1800" dirty="0"/>
              <a:t>	</a:t>
            </a:r>
            <a:br>
              <a:rPr lang="en-US" sz="1200" dirty="0"/>
            </a:b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39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 Doing?</a:t>
            </a:r>
          </a:p>
        </p:txBody>
      </p:sp>
    </p:spTree>
    <p:extLst>
      <p:ext uri="{BB962C8B-B14F-4D97-AF65-F5344CB8AC3E}">
        <p14:creationId xmlns:p14="http://schemas.microsoft.com/office/powerpoint/2010/main" val="4089734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87" y="999055"/>
            <a:ext cx="6390450" cy="1339500"/>
          </a:xfrm>
        </p:spPr>
        <p:txBody>
          <a:bodyPr/>
          <a:lstStyle/>
          <a:p>
            <a:r>
              <a:rPr lang="en-US" dirty="0"/>
              <a:t>Questions??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Dustin Tarter </a:t>
            </a:r>
            <a:br>
              <a:rPr lang="en-US" sz="2400" dirty="0"/>
            </a:br>
            <a:r>
              <a:rPr lang="en-US" sz="2400" i="1" dirty="0"/>
              <a:t>dtarter@illinois.edu</a:t>
            </a:r>
            <a:br>
              <a:rPr lang="en-US" sz="2400" dirty="0"/>
            </a:br>
            <a:r>
              <a:rPr lang="en-US" sz="3200" dirty="0"/>
              <a:t>Nancy Walsh </a:t>
            </a:r>
            <a:br>
              <a:rPr lang="en-US" sz="2400" dirty="0"/>
            </a:br>
            <a:r>
              <a:rPr lang="en-US" sz="2400" i="1" dirty="0"/>
              <a:t>njwalsh@illinois.edu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6593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2348890"/>
          </a:xfrm>
        </p:spPr>
        <p:txBody>
          <a:bodyPr/>
          <a:lstStyle/>
          <a:p>
            <a:r>
              <a:rPr lang="en-US" dirty="0"/>
              <a:t>Definitions</a:t>
            </a:r>
            <a:br>
              <a:rPr lang="en-US" dirty="0"/>
            </a:br>
            <a:br>
              <a:rPr lang="en-US" dirty="0"/>
            </a:br>
            <a:r>
              <a:rPr lang="en-US" sz="2000" b="1" dirty="0"/>
              <a:t>A communication that checks-in with your applicant.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These are not marketing oriented communications.  These communications are directed towards the applicant and admit portions of the admissions funnel.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3DC1F9-4D96-41E3-A1C5-B88043FE4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27" y="2323820"/>
            <a:ext cx="3657600" cy="2622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25362E-CDA7-41AA-BE1B-68CD12175FA5}"/>
              </a:ext>
            </a:extLst>
          </p:cNvPr>
          <p:cNvSpPr txBox="1"/>
          <p:nvPr/>
        </p:nvSpPr>
        <p:spPr>
          <a:xfrm>
            <a:off x="3960158" y="4625498"/>
            <a:ext cx="2729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courtesy of Stony Brook University </a:t>
            </a:r>
            <a:r>
              <a:rPr lang="en-US" sz="800" dirty="0">
                <a:hlinkClick r:id="rId3"/>
              </a:rPr>
              <a:t>https://www.stonybrook.edu/commcms/erm/about/process.php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6666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1824454"/>
          </a:xfrm>
        </p:spPr>
        <p:txBody>
          <a:bodyPr/>
          <a:lstStyle/>
          <a:p>
            <a:r>
              <a:rPr lang="en-US" dirty="0"/>
              <a:t>Definitions </a:t>
            </a:r>
            <a:br>
              <a:rPr lang="en-US" dirty="0"/>
            </a:br>
            <a:br>
              <a:rPr lang="en-US" dirty="0"/>
            </a:br>
            <a:r>
              <a:rPr lang="en-US" sz="2000" b="1" dirty="0"/>
              <a:t>An operational communication is </a:t>
            </a:r>
            <a:r>
              <a:rPr lang="en-US" sz="2000" b="1" u="sng" dirty="0"/>
              <a:t>not</a:t>
            </a:r>
            <a:r>
              <a:rPr lang="en-US" sz="2000" b="1" dirty="0"/>
              <a:t> a marketing-oriented communication.</a:t>
            </a:r>
            <a:br>
              <a:rPr lang="en-US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ECAC5-F598-4CF1-BCAF-8B5DCEF60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326" y="1828432"/>
            <a:ext cx="3200400" cy="2757386"/>
          </a:xfrm>
          <a:prstGeom prst="rect">
            <a:avLst/>
          </a:prstGeom>
        </p:spPr>
      </p:pic>
      <p:pic>
        <p:nvPicPr>
          <p:cNvPr id="5" name="Graphic 4" descr="No sign">
            <a:extLst>
              <a:ext uri="{FF2B5EF4-FFF2-40B4-BE49-F238E27FC236}">
                <a16:creationId xmlns:a16="http://schemas.microsoft.com/office/drawing/2014/main" id="{3861D9BA-C9C8-45C8-A48B-1D5D945D75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8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6480" y="1828432"/>
            <a:ext cx="2684091" cy="2757387"/>
          </a:xfrm>
          <a:prstGeom prst="rect">
            <a:avLst/>
          </a:prstGeom>
          <a:effectLst>
            <a:reflection stA="45000"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646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2140460"/>
          </a:xfrm>
        </p:spPr>
        <p:txBody>
          <a:bodyPr/>
          <a:lstStyle/>
          <a:p>
            <a:r>
              <a:rPr lang="en-US" dirty="0"/>
              <a:t>Goals</a:t>
            </a:r>
            <a:br>
              <a:rPr lang="en-US" dirty="0"/>
            </a:br>
            <a:br>
              <a:rPr lang="en-US" dirty="0"/>
            </a:br>
            <a:r>
              <a:rPr lang="en-US" sz="2000" b="1" dirty="0"/>
              <a:t>Assure the applicant that your office cares about their application.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F6F93-AFA9-45A6-9F13-33163A6B6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615" y="1714501"/>
            <a:ext cx="3657600" cy="322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4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2140460"/>
          </a:xfrm>
        </p:spPr>
        <p:txBody>
          <a:bodyPr/>
          <a:lstStyle/>
          <a:p>
            <a:r>
              <a:rPr lang="en-US" dirty="0"/>
              <a:t>Goals</a:t>
            </a:r>
            <a:br>
              <a:rPr lang="en-US" dirty="0"/>
            </a:br>
            <a:br>
              <a:rPr lang="en-US" dirty="0"/>
            </a:br>
            <a:r>
              <a:rPr lang="en-US" sz="2000" b="1" dirty="0"/>
              <a:t>Encourage an applicant/admit to take a specific action.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03A85-B84C-405B-A21E-2F4C0712B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602" y="1813393"/>
            <a:ext cx="3657600" cy="302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4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2140460"/>
          </a:xfrm>
        </p:spPr>
        <p:txBody>
          <a:bodyPr/>
          <a:lstStyle/>
          <a:p>
            <a:r>
              <a:rPr lang="en-US" dirty="0"/>
              <a:t>Goals</a:t>
            </a:r>
            <a:br>
              <a:rPr lang="en-US" dirty="0"/>
            </a:br>
            <a:br>
              <a:rPr lang="en-US" dirty="0"/>
            </a:br>
            <a:r>
              <a:rPr lang="en-US" sz="2000" b="1" dirty="0"/>
              <a:t>Inform your applicants that things change.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4E997-3758-40D9-910B-8B0560C0D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204" y="1844770"/>
            <a:ext cx="3383280" cy="29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3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6" y="111922"/>
            <a:ext cx="6390450" cy="2140460"/>
          </a:xfrm>
        </p:spPr>
        <p:txBody>
          <a:bodyPr/>
          <a:lstStyle/>
          <a:p>
            <a:r>
              <a:rPr lang="en-US" dirty="0"/>
              <a:t>Goals</a:t>
            </a:r>
            <a:br>
              <a:rPr lang="en-US" dirty="0"/>
            </a:br>
            <a:br>
              <a:rPr lang="en-US" dirty="0"/>
            </a:br>
            <a:r>
              <a:rPr lang="en-US" sz="2000" b="1" dirty="0"/>
              <a:t>Update an applicant about a specific action.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pc="-11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079993-B639-456B-9123-BD02434D9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81" y="1707780"/>
            <a:ext cx="3657600" cy="284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5344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111</Words>
  <Application>Microsoft Office PowerPoint</Application>
  <PresentationFormat>Custom</PresentationFormat>
  <Paragraphs>44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Montserrat Medium</vt:lpstr>
      <vt:lpstr>Lato</vt:lpstr>
      <vt:lpstr>Arial</vt:lpstr>
      <vt:lpstr>Lato Light</vt:lpstr>
      <vt:lpstr>Montserrat</vt:lpstr>
      <vt:lpstr>Wingdings</vt:lpstr>
      <vt:lpstr>Simple Light</vt:lpstr>
      <vt:lpstr> Sharing the Spotlight on Operational Communications in Admissions Dustin Tarter, Associate Director  Nancy Walsh, Director of Admissions Operations</vt:lpstr>
      <vt:lpstr>Agenda:  &gt;What are operational communications?  &gt; Operational Plan  &gt; Audience Considerations &gt; System Interactions &gt; Staff Support  &gt; Our Plan &gt; What are you doing? &gt; Questions      </vt:lpstr>
      <vt:lpstr>What Are Operational Communications? </vt:lpstr>
      <vt:lpstr>Definitions  A communication that checks-in with your applicant.  These are not marketing oriented communications.  These communications are directed towards the applicant and admit portions of the admissions funnel.              </vt:lpstr>
      <vt:lpstr>Definitions   An operational communication is not a marketing-oriented communication.                 </vt:lpstr>
      <vt:lpstr>Goals  Assure the applicant that your office cares about their application.                   </vt:lpstr>
      <vt:lpstr>Goals  Encourage an applicant/admit to take a specific action.                   </vt:lpstr>
      <vt:lpstr>Goals  Inform your applicants that things change.                   </vt:lpstr>
      <vt:lpstr>Goals  Update an applicant about a specific action.                   </vt:lpstr>
      <vt:lpstr>Goals  Share a milestone!                   </vt:lpstr>
      <vt:lpstr>Goals  …and drag them over the finish line.                  </vt:lpstr>
      <vt:lpstr>Methods                    </vt:lpstr>
      <vt:lpstr>Benefits  Efficiency  Less need for applicants/admits to contact staff about basic processing tasks.   Consistency Your applicants/admits have similar experiences.  Analytics How are your applicants/admits behaving?  Explainable  Eases the burden of onboarding new staff.          </vt:lpstr>
      <vt:lpstr>Operational Communication Plan</vt:lpstr>
      <vt:lpstr>Building Your Plan  1.  Who needs to be involved – hint, the answer is not “everyone”!!  2. Who will “own” the plan – this is important!   3.  Develop clear objectives – your plan cannot accomplish all tasks!  4.  What tools will you need?          </vt:lpstr>
      <vt:lpstr>Where Will Your Plan Live?           </vt:lpstr>
      <vt:lpstr>Audience </vt:lpstr>
      <vt:lpstr>Audience  Applicants Admits Enrollees  Counselors Parents           </vt:lpstr>
      <vt:lpstr>Tone and Context  Tone  How will you approach each audience?                        </vt:lpstr>
      <vt:lpstr>Tone and Context  Context   Who needs to know what?   Do you include counselors in your plan?  Parents?                       </vt:lpstr>
      <vt:lpstr>System Interactions </vt:lpstr>
      <vt:lpstr>Generating Messages   Automation  - Avoid creating communications that rely on any paper-based functions - Avoid creating communications that rely on a spreadsheet which needs to be manually pulled     System Fields  - Identify which type of admissions data can trigger automated messages  - Where is the data stored? - May need to build feeds from other systems into your CRM/communication manager             </vt:lpstr>
      <vt:lpstr>Setting Message Tones   Friendly Messages/Reminders   - Thanks for applying! - Early messages in a campaign    Not So Friendly Messages/Reminders - Later messages in a campaign; need materials now or you will be denied! - Post-admission messages; need materials now or you will be rescinded!             </vt:lpstr>
      <vt:lpstr>Balance of Contact    Recruitment Marketing Campaigns  - Need to think about where operational communications fit in calendar-wise with the other messages going out - Need to consider the tone of the recruitment messages going out &amp; how operational communications fit in with those     Operational Campaigns  - Need to be familiar with all operational campaigns &amp; must make sure that you don’t send conflicting messages to applicants - Need to think about how often you want to remind applicants of a must-do without pestering them too much into no action (especially if text messaging is used)            </vt:lpstr>
      <vt:lpstr>Testing Messages   - Need to ensure that your messages make sense &amp; have no typos  - Need to ensure that your messages have correct audience logic as well as text logic (if appropriate)  - Send test emails to staff to check before operational campaigns begin  - Continual monitoring through application cycle; need to make sure that emails are being sent appropriately                 </vt:lpstr>
      <vt:lpstr>Staff Support </vt:lpstr>
      <vt:lpstr>Building a Team  Operations Staff - Identify needed communications - Familiar with needed logic  Communications Staff - Draft communication content - Establish consistent tone based on message   - Familiar with overall communication campaigns  Data/Systems Staff - Pull audience and help identify logic  - Familiar with admissions data as logic points   Recruitment &amp; Outreach Staff - Need to understand what is being sent operationally  - Can answer questions           </vt:lpstr>
      <vt:lpstr>Our Plan</vt:lpstr>
      <vt:lpstr>Illinois’ Operational Communications   All undergraduate applicants   - Application submission &amp; application fee receipt - Application status page available - Acknowledge receipt of online change forms - Incomplete campaigns - Complete-to-incomplete - Student Discipline/Criminal History cleared  - Decision available - English Placement Test registration - I-20 Ready - Delayed admission approval    - Pending materials for acceptors              </vt:lpstr>
      <vt:lpstr>Illinois’ Operational Communications   Freshman applicants  - Special Coalition messages - Second choice major reminder  - Self-reported academic record edits needed   - Incomplete campaigns  &gt; 1-4 email reminders sent 10 days apart  &gt; parents copied  &gt; email text changes depending on which  deadline is nearing - High School Counselor – fee waiver request  - Decision release reminder  - Pending materials for acceptors  &gt; official test score &amp; final transcript reminders  &gt; emails &amp; text messages               </vt:lpstr>
      <vt:lpstr>Illinois’ Operational Communications   Transfer applicants  - Incomplete campaigns  &gt; Spring: 1-2 email reminders; not a campaign   &gt; Fall: 1-2 email reminders sent 10 days apart   &gt; email text changes depending on which  deadline is nearing - Specialized emails based on intended major  &gt; ESE online international  &gt; Secondary Education   &gt; Social Work - Pending materials for acceptors  &gt; college transcript reminders             </vt:lpstr>
      <vt:lpstr>What Are You Doing?</vt:lpstr>
      <vt:lpstr>Questions??  Dustin Tarter  dtarter@illinois.edu Nancy Walsh  njwalsh@illinois.edu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Ads Review</dc:title>
  <dc:creator>Kudla-Polay, Zoe Yung Sook</dc:creator>
  <cp:lastModifiedBy>Tarter, Dustin O</cp:lastModifiedBy>
  <cp:revision>147</cp:revision>
  <dcterms:modified xsi:type="dcterms:W3CDTF">2019-10-17T15:36:46Z</dcterms:modified>
</cp:coreProperties>
</file>