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72" r:id="rId2"/>
    <p:sldId id="273" r:id="rId3"/>
    <p:sldId id="274" r:id="rId4"/>
    <p:sldId id="280" r:id="rId5"/>
    <p:sldId id="275" r:id="rId6"/>
    <p:sldId id="276" r:id="rId7"/>
    <p:sldId id="277" r:id="rId8"/>
    <p:sldId id="281" r:id="rId9"/>
    <p:sldId id="282" r:id="rId10"/>
    <p:sldId id="283" r:id="rId11"/>
    <p:sldId id="284" r:id="rId12"/>
    <p:sldId id="285" r:id="rId13"/>
    <p:sldId id="286" r:id="rId14"/>
    <p:sldId id="287" r:id="rId15"/>
    <p:sldId id="278" r:id="rId16"/>
    <p:sldId id="288" r:id="rId17"/>
    <p:sldId id="27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9/30/2019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smtClean="0"/>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21A1D30-C0A0-4124-A783-34D9F15FA0FE}" type="datetime1">
              <a:rPr lang="en-US" smtClean="0"/>
              <a:t>9/30/2019</a:t>
            </a:fld>
            <a:endParaRPr lang="en-US" dirty="0"/>
          </a:p>
        </p:txBody>
      </p:sp>
      <p:sp>
        <p:nvSpPr>
          <p:cNvPr id="19" name="Footer Placeholder 18"/>
          <p:cNvSpPr>
            <a:spLocks noGrp="1"/>
          </p:cNvSpPr>
          <p:nvPr>
            <p:ph type="ftr" sz="quarter" idx="11"/>
          </p:nvPr>
        </p:nvSpPr>
        <p:spPr/>
        <p:txBody>
          <a:bodyPr/>
          <a:lstStyle/>
          <a:p>
            <a:r>
              <a:rPr lang="en-US" dirty="0" smtClean="0"/>
              <a:t>Add a footer</a:t>
            </a:r>
            <a:endParaRPr lang="en-US" dirty="0"/>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9/30/2019</a:t>
            </a:fld>
            <a:endParaRPr lang="en-US" dirty="0"/>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9/30/2019</a:t>
            </a:fld>
            <a:endParaRPr lang="en-US" dirty="0"/>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9/30/2019</a:t>
            </a:fld>
            <a:endParaRPr lang="en-US" dirty="0"/>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9/30/2019</a:t>
            </a:fld>
            <a:endParaRPr lang="en-US" dirty="0"/>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9/30/2019</a:t>
            </a:fld>
            <a:endParaRPr lang="en-US" dirty="0"/>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9/30/2019</a:t>
            </a:fld>
            <a:endParaRPr lang="en-US" dirty="0"/>
          </a:p>
        </p:txBody>
      </p:sp>
      <p:sp>
        <p:nvSpPr>
          <p:cNvPr id="8" name="Footer Placeholder 7"/>
          <p:cNvSpPr>
            <a:spLocks noGrp="1"/>
          </p:cNvSpPr>
          <p:nvPr>
            <p:ph type="ftr" sz="quarter" idx="11"/>
          </p:nvPr>
        </p:nvSpPr>
        <p:spPr/>
        <p:txBody>
          <a:bodyPr/>
          <a:lstStyle/>
          <a:p>
            <a:r>
              <a:rPr lang="en-US" dirty="0" smtClean="0"/>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5660E0-FA77-4473-A859-74127B089143}" type="datetime1">
              <a:rPr lang="en-US" smtClean="0"/>
              <a:t>9/30/2019</a:t>
            </a:fld>
            <a:endParaRPr lang="en-US" dirty="0"/>
          </a:p>
        </p:txBody>
      </p:sp>
      <p:sp>
        <p:nvSpPr>
          <p:cNvPr id="4" name="Footer Placeholder 3"/>
          <p:cNvSpPr>
            <a:spLocks noGrp="1"/>
          </p:cNvSpPr>
          <p:nvPr>
            <p:ph type="ftr" sz="quarter" idx="11"/>
          </p:nvPr>
        </p:nvSpPr>
        <p:spPr/>
        <p:txBody>
          <a:bodyPr/>
          <a:lstStyle/>
          <a:p>
            <a:r>
              <a:rPr lang="en-US" dirty="0" smtClean="0"/>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9/30/2019</a:t>
            </a:fld>
            <a:endParaRPr lang="en-US" dirty="0"/>
          </a:p>
        </p:txBody>
      </p:sp>
      <p:sp>
        <p:nvSpPr>
          <p:cNvPr id="3" name="Footer Placeholder 2"/>
          <p:cNvSpPr>
            <a:spLocks noGrp="1"/>
          </p:cNvSpPr>
          <p:nvPr>
            <p:ph type="ftr" sz="quarter" idx="11"/>
          </p:nvPr>
        </p:nvSpPr>
        <p:spPr/>
        <p:txBody>
          <a:bodyPr/>
          <a:lstStyle/>
          <a:p>
            <a:r>
              <a:rPr lang="en-US" dirty="0" smtClean="0"/>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9/30/2019</a:t>
            </a:fld>
            <a:endParaRPr lang="en-US" dirty="0"/>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9/30/2019</a:t>
            </a:fld>
            <a:endParaRPr lang="en-US" dirty="0"/>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smtClean="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9/30/2019</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smtClean="0"/>
              <a:t>Add a footer</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5264" y="3103563"/>
            <a:ext cx="10468864" cy="1828800"/>
          </a:xfrm>
        </p:spPr>
        <p:txBody>
          <a:bodyPr>
            <a:normAutofit/>
          </a:bodyPr>
          <a:lstStyle/>
          <a:p>
            <a:pPr algn="l"/>
            <a:r>
              <a:rPr lang="en-US" sz="5400" dirty="0" smtClean="0"/>
              <a:t>Get to know the IACRAO Board</a:t>
            </a:r>
            <a:endParaRPr lang="en-US" sz="5400" dirty="0"/>
          </a:p>
        </p:txBody>
      </p:sp>
      <p:sp>
        <p:nvSpPr>
          <p:cNvPr id="5" name="Subtitle 4"/>
          <p:cNvSpPr>
            <a:spLocks noGrp="1"/>
          </p:cNvSpPr>
          <p:nvPr>
            <p:ph type="subTitle" idx="1"/>
          </p:nvPr>
        </p:nvSpPr>
        <p:spPr>
          <a:xfrm>
            <a:off x="711200" y="4828736"/>
            <a:ext cx="10472928" cy="1752600"/>
          </a:xfrm>
        </p:spPr>
        <p:txBody>
          <a:bodyPr/>
          <a:lstStyle/>
          <a:p>
            <a:pPr algn="ctr"/>
            <a:r>
              <a:rPr lang="en-US" dirty="0" smtClean="0"/>
              <a:t>Angela Snow, Carl Sandburg College</a:t>
            </a:r>
          </a:p>
          <a:p>
            <a:pPr algn="ctr"/>
            <a:r>
              <a:rPr lang="en-US" dirty="0" smtClean="0"/>
              <a:t>Kristin Smigielski, Parkland College</a:t>
            </a:r>
          </a:p>
          <a:p>
            <a:pPr algn="ctr"/>
            <a:r>
              <a:rPr lang="en-US" dirty="0" smtClean="0"/>
              <a:t>Jamie Palumbo, University of Illinois at Chicago</a:t>
            </a:r>
            <a:endParaRPr lang="en-US" dirty="0"/>
          </a:p>
          <a:p>
            <a:endParaRPr lang="en-US" dirty="0"/>
          </a:p>
        </p:txBody>
      </p:sp>
      <p:pic>
        <p:nvPicPr>
          <p:cNvPr id="1026" name="Picture 18" descr="IACRAO-Full-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0214" y="-261937"/>
            <a:ext cx="49149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Leadership Opportunities Cont.</a:t>
            </a:r>
            <a:endParaRPr lang="en-US" b="1" dirty="0"/>
          </a:p>
        </p:txBody>
      </p:sp>
      <p:sp>
        <p:nvSpPr>
          <p:cNvPr id="2" name="Content Placeholder 1"/>
          <p:cNvSpPr>
            <a:spLocks noGrp="1"/>
          </p:cNvSpPr>
          <p:nvPr>
            <p:ph idx="1"/>
          </p:nvPr>
        </p:nvSpPr>
        <p:spPr/>
        <p:txBody>
          <a:bodyPr>
            <a:normAutofit/>
          </a:bodyPr>
          <a:lstStyle/>
          <a:p>
            <a:r>
              <a:rPr lang="en-US" dirty="0" smtClean="0"/>
              <a:t>Southern District Chair</a:t>
            </a:r>
          </a:p>
          <a:p>
            <a:r>
              <a:rPr lang="en-US" dirty="0" smtClean="0"/>
              <a:t>West Central District Chair</a:t>
            </a:r>
          </a:p>
          <a:p>
            <a:r>
              <a:rPr lang="en-US" dirty="0" smtClean="0"/>
              <a:t>Web Manager</a:t>
            </a:r>
          </a:p>
          <a:p>
            <a:r>
              <a:rPr lang="en-US" dirty="0" smtClean="0"/>
              <a:t>Communications Manager (ex Officio)</a:t>
            </a:r>
          </a:p>
          <a:p>
            <a:r>
              <a:rPr lang="en-US" dirty="0" smtClean="0"/>
              <a:t>Archivist (ex Officio)</a:t>
            </a:r>
          </a:p>
          <a:p>
            <a:endParaRPr lang="en-US" dirty="0" smtClean="0"/>
          </a:p>
          <a:p>
            <a:pPr marL="0" indent="0">
              <a:buNone/>
            </a:pPr>
            <a:endParaRPr lang="en-US" dirty="0" smtClean="0"/>
          </a:p>
        </p:txBody>
      </p:sp>
    </p:spTree>
    <p:extLst>
      <p:ext uri="{BB962C8B-B14F-4D97-AF65-F5344CB8AC3E}">
        <p14:creationId xmlns:p14="http://schemas.microsoft.com/office/powerpoint/2010/main" val="6900771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Committee Opportunities</a:t>
            </a:r>
            <a:endParaRPr lang="en-US" b="1" dirty="0"/>
          </a:p>
        </p:txBody>
      </p:sp>
      <p:sp>
        <p:nvSpPr>
          <p:cNvPr id="2" name="Content Placeholder 1"/>
          <p:cNvSpPr>
            <a:spLocks noGrp="1"/>
          </p:cNvSpPr>
          <p:nvPr>
            <p:ph idx="1"/>
          </p:nvPr>
        </p:nvSpPr>
        <p:spPr/>
        <p:txBody>
          <a:bodyPr>
            <a:normAutofit/>
          </a:bodyPr>
          <a:lstStyle/>
          <a:p>
            <a:r>
              <a:rPr lang="en-US" dirty="0" smtClean="0"/>
              <a:t>IACRAO Conference Committee</a:t>
            </a:r>
          </a:p>
          <a:p>
            <a:r>
              <a:rPr lang="en-US" dirty="0" smtClean="0"/>
              <a:t>IACRAO Diversity Committee</a:t>
            </a:r>
          </a:p>
          <a:p>
            <a:r>
              <a:rPr lang="en-US" dirty="0" smtClean="0"/>
              <a:t>IACRAO Government Relations Committee</a:t>
            </a:r>
          </a:p>
          <a:p>
            <a:r>
              <a:rPr lang="en-US" dirty="0" smtClean="0"/>
              <a:t>IACRAO Membership Committee</a:t>
            </a:r>
          </a:p>
          <a:p>
            <a:r>
              <a:rPr lang="en-US" dirty="0" smtClean="0"/>
              <a:t>IACRAO Program Committee</a:t>
            </a:r>
          </a:p>
          <a:p>
            <a:r>
              <a:rPr lang="en-US" dirty="0" smtClean="0"/>
              <a:t>IACRAO Technology Advisory Committee</a:t>
            </a:r>
          </a:p>
        </p:txBody>
      </p:sp>
    </p:spTree>
    <p:extLst>
      <p:ext uri="{BB962C8B-B14F-4D97-AF65-F5344CB8AC3E}">
        <p14:creationId xmlns:p14="http://schemas.microsoft.com/office/powerpoint/2010/main" val="15928447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Mentor/Mentee Program</a:t>
            </a:r>
            <a:endParaRPr lang="en-US" b="1" dirty="0"/>
          </a:p>
        </p:txBody>
      </p:sp>
      <p:sp>
        <p:nvSpPr>
          <p:cNvPr id="2" name="Content Placeholder 1"/>
          <p:cNvSpPr>
            <a:spLocks noGrp="1"/>
          </p:cNvSpPr>
          <p:nvPr>
            <p:ph idx="1"/>
          </p:nvPr>
        </p:nvSpPr>
        <p:spPr/>
        <p:txBody>
          <a:bodyPr>
            <a:normAutofit/>
          </a:bodyPr>
          <a:lstStyle/>
          <a:p>
            <a:r>
              <a:rPr lang="en-US" dirty="0" smtClean="0"/>
              <a:t>A mentoring program designed to provide a support system for new professionals in the field. We believe mentoring is a fantastic way to share knowledge and experience. It is also another great way to network in higher education.</a:t>
            </a:r>
          </a:p>
          <a:p>
            <a:pPr marL="0" indent="0">
              <a:buNone/>
            </a:pPr>
            <a:endParaRPr lang="en-US" dirty="0" smtClean="0"/>
          </a:p>
        </p:txBody>
      </p:sp>
    </p:spTree>
    <p:extLst>
      <p:ext uri="{BB962C8B-B14F-4D97-AF65-F5344CB8AC3E}">
        <p14:creationId xmlns:p14="http://schemas.microsoft.com/office/powerpoint/2010/main" val="21769541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IACRAO Scholarships</a:t>
            </a:r>
            <a:endParaRPr lang="en-US" b="1" dirty="0"/>
          </a:p>
        </p:txBody>
      </p:sp>
      <p:sp>
        <p:nvSpPr>
          <p:cNvPr id="2" name="Content Placeholder 1"/>
          <p:cNvSpPr>
            <a:spLocks noGrp="1"/>
          </p:cNvSpPr>
          <p:nvPr>
            <p:ph idx="1"/>
          </p:nvPr>
        </p:nvSpPr>
        <p:spPr/>
        <p:txBody>
          <a:bodyPr>
            <a:normAutofit/>
          </a:bodyPr>
          <a:lstStyle/>
          <a:p>
            <a:r>
              <a:rPr lang="en-US" dirty="0" smtClean="0"/>
              <a:t>IACRAO membership presents a $500 nonrenewable scholarship opportunities. </a:t>
            </a:r>
          </a:p>
          <a:p>
            <a:r>
              <a:rPr lang="en-US" b="1" dirty="0" smtClean="0">
                <a:solidFill>
                  <a:schemeClr val="accent1"/>
                </a:solidFill>
              </a:rPr>
              <a:t>Scholarships are awarded in the Spring</a:t>
            </a:r>
          </a:p>
          <a:p>
            <a:r>
              <a:rPr lang="en-US" dirty="0" smtClean="0"/>
              <a:t>IACRAO Leadership and Service Scholarship Application</a:t>
            </a:r>
          </a:p>
          <a:p>
            <a:r>
              <a:rPr lang="en-US" dirty="0" smtClean="0"/>
              <a:t>IACRAO Leadership and Service for Underrepresented Students</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32327081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u="sng" dirty="0" smtClean="0">
                <a:effectLst>
                  <a:outerShdw blurRad="38100" dist="38100" dir="2700000" algn="tl">
                    <a:srgbClr val="000000">
                      <a:alpha val="43137"/>
                    </a:srgbClr>
                  </a:outerShdw>
                </a:effectLst>
              </a:rPr>
              <a:t>Positions available in upcoming year:</a:t>
            </a:r>
            <a:endParaRPr lang="en-US" u="sng" dirty="0">
              <a:effectLst>
                <a:outerShdw blurRad="38100" dist="38100" dir="2700000" algn="tl">
                  <a:srgbClr val="000000">
                    <a:alpha val="43137"/>
                  </a:srgbClr>
                </a:outerShdw>
              </a:effectLst>
            </a:endParaRPr>
          </a:p>
        </p:txBody>
      </p:sp>
      <p:sp>
        <p:nvSpPr>
          <p:cNvPr id="2" name="Content Placeholder 1"/>
          <p:cNvSpPr>
            <a:spLocks noGrp="1"/>
          </p:cNvSpPr>
          <p:nvPr>
            <p:ph idx="1"/>
          </p:nvPr>
        </p:nvSpPr>
        <p:spPr/>
        <p:txBody>
          <a:bodyPr>
            <a:normAutofit/>
          </a:bodyPr>
          <a:lstStyle/>
          <a:p>
            <a:r>
              <a:rPr lang="en-US" dirty="0" smtClean="0"/>
              <a:t>President-elect</a:t>
            </a:r>
          </a:p>
          <a:p>
            <a:r>
              <a:rPr lang="en-US" dirty="0" smtClean="0"/>
              <a:t>Treasurer-elect</a:t>
            </a:r>
          </a:p>
          <a:p>
            <a:r>
              <a:rPr lang="en-US" dirty="0" smtClean="0"/>
              <a:t>District Chair elects:</a:t>
            </a:r>
          </a:p>
          <a:p>
            <a:pPr marL="0" indent="0">
              <a:buNone/>
            </a:pPr>
            <a:r>
              <a:rPr lang="en-US" dirty="0" smtClean="0"/>
              <a:t>	Northwest</a:t>
            </a:r>
            <a:r>
              <a:rPr lang="en-US" dirty="0" smtClean="0"/>
              <a:t>, Northeast, East Central, West Central, &amp; </a:t>
            </a:r>
          </a:p>
          <a:p>
            <a:pPr marL="0" indent="0">
              <a:buNone/>
            </a:pPr>
            <a:r>
              <a:rPr lang="en-US" smtClean="0"/>
              <a:t>	Southern </a:t>
            </a:r>
            <a:r>
              <a:rPr lang="en-US" dirty="0" smtClean="0"/>
              <a:t>District Chair</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3899986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Next Steps</a:t>
            </a:r>
            <a:endParaRPr lang="en-US" b="1" dirty="0"/>
          </a:p>
        </p:txBody>
      </p:sp>
      <p:sp>
        <p:nvSpPr>
          <p:cNvPr id="2" name="Content Placeholder 1"/>
          <p:cNvSpPr>
            <a:spLocks noGrp="1"/>
          </p:cNvSpPr>
          <p:nvPr>
            <p:ph idx="1"/>
          </p:nvPr>
        </p:nvSpPr>
        <p:spPr/>
        <p:txBody>
          <a:bodyPr/>
          <a:lstStyle/>
          <a:p>
            <a:r>
              <a:rPr lang="en-US" dirty="0" smtClean="0"/>
              <a:t>Get involved with IACRAO</a:t>
            </a:r>
          </a:p>
          <a:p>
            <a:r>
              <a:rPr lang="en-US" dirty="0" smtClean="0"/>
              <a:t>Establish connections, and network</a:t>
            </a:r>
          </a:p>
          <a:p>
            <a:r>
              <a:rPr lang="en-US" dirty="0" smtClean="0"/>
              <a:t>No drama, and get started getting involved, and you can decide what you want to do with it after that </a:t>
            </a:r>
            <a:endParaRPr lang="en-US" dirty="0"/>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Questions or concerns?</a:t>
            </a:r>
            <a:endParaRPr lang="en-US" b="1" dirty="0"/>
          </a:p>
        </p:txBody>
      </p:sp>
      <p:sp>
        <p:nvSpPr>
          <p:cNvPr id="2" name="Content Placeholder 1"/>
          <p:cNvSpPr>
            <a:spLocks noGrp="1"/>
          </p:cNvSpPr>
          <p:nvPr>
            <p:ph idx="1"/>
          </p:nvPr>
        </p:nvSpPr>
        <p:spPr/>
        <p:txBody>
          <a:bodyPr/>
          <a:lstStyle/>
          <a:p>
            <a:endParaRPr lang="en-US" dirty="0"/>
          </a:p>
        </p:txBody>
      </p:sp>
    </p:spTree>
    <p:extLst>
      <p:ext uri="{BB962C8B-B14F-4D97-AF65-F5344CB8AC3E}">
        <p14:creationId xmlns:p14="http://schemas.microsoft.com/office/powerpoint/2010/main" val="28330556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smtClean="0"/>
              <a:t>Thank You on the behalf of IACRAO!</a:t>
            </a:r>
            <a:endParaRPr lang="en-US" b="1" dirty="0"/>
          </a:p>
        </p:txBody>
      </p:sp>
      <p:sp>
        <p:nvSpPr>
          <p:cNvPr id="2" name="Content Placeholder 1"/>
          <p:cNvSpPr>
            <a:spLocks noGrp="1"/>
          </p:cNvSpPr>
          <p:nvPr>
            <p:ph idx="1"/>
          </p:nvPr>
        </p:nvSpPr>
        <p:spPr/>
        <p:txBody>
          <a:bodyPr/>
          <a:lstStyle/>
          <a:p>
            <a:r>
              <a:rPr lang="en-US" dirty="0" smtClean="0"/>
              <a:t>Enjoy the conference!</a:t>
            </a:r>
            <a:endParaRPr lang="en-US" dirty="0"/>
          </a:p>
        </p:txBody>
      </p:sp>
      <p:pic>
        <p:nvPicPr>
          <p:cNvPr id="6" name="Picture 18" descr="IACRAO-Full-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8550" y="2239963"/>
            <a:ext cx="49149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35788"/>
            <a:ext cx="10972800" cy="1143000"/>
          </a:xfrm>
        </p:spPr>
        <p:txBody>
          <a:bodyPr/>
          <a:lstStyle/>
          <a:p>
            <a:r>
              <a:rPr lang="en-US" b="1" dirty="0"/>
              <a:t>Agenda</a:t>
            </a:r>
          </a:p>
        </p:txBody>
      </p:sp>
      <p:sp>
        <p:nvSpPr>
          <p:cNvPr id="2" name="Content Placeholder 1"/>
          <p:cNvSpPr>
            <a:spLocks noGrp="1"/>
          </p:cNvSpPr>
          <p:nvPr>
            <p:ph idx="1"/>
          </p:nvPr>
        </p:nvSpPr>
        <p:spPr>
          <a:xfrm>
            <a:off x="609600" y="1478788"/>
            <a:ext cx="10972800" cy="4389120"/>
          </a:xfrm>
        </p:spPr>
        <p:txBody>
          <a:bodyPr>
            <a:normAutofit/>
          </a:bodyPr>
          <a:lstStyle/>
          <a:p>
            <a:r>
              <a:rPr lang="en-US" dirty="0" smtClean="0"/>
              <a:t>History of IACRAO</a:t>
            </a:r>
            <a:endParaRPr lang="en-US" dirty="0"/>
          </a:p>
          <a:p>
            <a:r>
              <a:rPr lang="en-US" dirty="0" smtClean="0"/>
              <a:t>Personal stories</a:t>
            </a:r>
            <a:endParaRPr lang="en-US" dirty="0"/>
          </a:p>
          <a:p>
            <a:r>
              <a:rPr lang="en-US" dirty="0" smtClean="0"/>
              <a:t>Membership benefits</a:t>
            </a:r>
          </a:p>
          <a:p>
            <a:r>
              <a:rPr lang="en-US" dirty="0"/>
              <a:t>How to get involved with </a:t>
            </a:r>
            <a:r>
              <a:rPr lang="en-US" dirty="0" smtClean="0"/>
              <a:t>IACRAO:</a:t>
            </a:r>
            <a:endParaRPr lang="en-US" dirty="0"/>
          </a:p>
          <a:p>
            <a:pPr lvl="1"/>
            <a:r>
              <a:rPr lang="en-US" dirty="0" smtClean="0"/>
              <a:t>Leadership opportunities</a:t>
            </a:r>
          </a:p>
          <a:p>
            <a:pPr lvl="1"/>
            <a:r>
              <a:rPr lang="en-US" dirty="0" smtClean="0"/>
              <a:t>Committee Opportunities</a:t>
            </a:r>
          </a:p>
          <a:p>
            <a:pPr lvl="1"/>
            <a:r>
              <a:rPr lang="en-US" dirty="0" smtClean="0"/>
              <a:t>Mentor/Mentee program</a:t>
            </a:r>
          </a:p>
          <a:p>
            <a:r>
              <a:rPr lang="en-US" dirty="0" smtClean="0"/>
              <a:t>IACRAO Scholarships</a:t>
            </a:r>
          </a:p>
          <a:p>
            <a:r>
              <a:rPr lang="en-US" dirty="0" smtClean="0"/>
              <a:t>Upcoming year open positions on board</a:t>
            </a:r>
            <a:endParaRPr lang="en-US" dirty="0"/>
          </a:p>
          <a:p>
            <a:endParaRPr lang="en-US" dirty="0"/>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24688"/>
            <a:ext cx="10972800" cy="1143000"/>
          </a:xfrm>
        </p:spPr>
        <p:txBody>
          <a:bodyPr/>
          <a:lstStyle/>
          <a:p>
            <a:r>
              <a:rPr lang="en-US" b="1" dirty="0" smtClean="0"/>
              <a:t>Overview History of IACRAO</a:t>
            </a:r>
            <a:endParaRPr lang="en-US" b="1" dirty="0"/>
          </a:p>
        </p:txBody>
      </p:sp>
      <p:sp>
        <p:nvSpPr>
          <p:cNvPr id="2" name="Content Placeholder 1"/>
          <p:cNvSpPr>
            <a:spLocks noGrp="1"/>
          </p:cNvSpPr>
          <p:nvPr>
            <p:ph idx="1"/>
          </p:nvPr>
        </p:nvSpPr>
        <p:spPr>
          <a:xfrm>
            <a:off x="609600" y="1719580"/>
            <a:ext cx="10972800" cy="4389120"/>
          </a:xfrm>
        </p:spPr>
        <p:txBody>
          <a:bodyPr>
            <a:normAutofit/>
          </a:bodyPr>
          <a:lstStyle/>
          <a:p>
            <a:r>
              <a:rPr lang="en-US" dirty="0" smtClean="0"/>
              <a:t>About us:</a:t>
            </a:r>
            <a:endParaRPr lang="en-US" dirty="0"/>
          </a:p>
          <a:p>
            <a:pPr lvl="1"/>
            <a:r>
              <a:rPr lang="en-US" dirty="0" smtClean="0"/>
              <a:t>IACRAO was established in 1922, at the meeting of the American Association of Collegiate Registrars in St. Louis, the registrars form Illinois held an informal conference, and decided to organize the Illinois branch. The founding members were from the University of Illinois, Illinois Wesleyan University, and Bradley Polytechnic Institute (now Bradley University)</a:t>
            </a:r>
          </a:p>
          <a:p>
            <a:pPr lvl="1"/>
            <a:endParaRPr lang="en-US"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24688"/>
            <a:ext cx="10972800" cy="1143000"/>
          </a:xfrm>
        </p:spPr>
        <p:txBody>
          <a:bodyPr/>
          <a:lstStyle/>
          <a:p>
            <a:r>
              <a:rPr lang="en-US" b="1" dirty="0" smtClean="0"/>
              <a:t>History continued:</a:t>
            </a:r>
            <a:endParaRPr lang="en-US" b="1" dirty="0"/>
          </a:p>
        </p:txBody>
      </p:sp>
      <p:sp>
        <p:nvSpPr>
          <p:cNvPr id="2" name="Content Placeholder 1"/>
          <p:cNvSpPr>
            <a:spLocks noGrp="1"/>
          </p:cNvSpPr>
          <p:nvPr>
            <p:ph idx="1"/>
          </p:nvPr>
        </p:nvSpPr>
        <p:spPr>
          <a:xfrm>
            <a:off x="609600" y="1719580"/>
            <a:ext cx="10972800" cy="4389120"/>
          </a:xfrm>
        </p:spPr>
        <p:txBody>
          <a:bodyPr>
            <a:normAutofit/>
          </a:bodyPr>
          <a:lstStyle/>
          <a:p>
            <a:pPr lvl="1"/>
            <a:r>
              <a:rPr lang="en-US" dirty="0" smtClean="0"/>
              <a:t>In </a:t>
            </a:r>
            <a:r>
              <a:rPr lang="en-US" dirty="0"/>
              <a:t>April 1983, the Illinois Branch of the American Association of Collegiate Registrars was organized held their first meeting at Bradley Polytechnic-there were 22 members present. At that meeting, the </a:t>
            </a:r>
            <a:r>
              <a:rPr lang="en-US" dirty="0" smtClean="0"/>
              <a:t>constitution </a:t>
            </a:r>
            <a:r>
              <a:rPr lang="en-US" dirty="0"/>
              <a:t>was adopted, and it was decided to hold meetings bi-annually. Currently, IACRAO has more than 500 individual members from 100 </a:t>
            </a:r>
            <a:r>
              <a:rPr lang="en-US" dirty="0" smtClean="0"/>
              <a:t>institutions </a:t>
            </a:r>
            <a:r>
              <a:rPr lang="en-US" dirty="0"/>
              <a:t>in </a:t>
            </a:r>
            <a:r>
              <a:rPr lang="en-US" dirty="0" smtClean="0"/>
              <a:t>Illinois.</a:t>
            </a:r>
          </a:p>
          <a:p>
            <a:pPr marL="393192" lvl="1" indent="0">
              <a:buNone/>
            </a:pPr>
            <a:endParaRPr lang="en-US" dirty="0"/>
          </a:p>
        </p:txBody>
      </p:sp>
    </p:spTree>
    <p:extLst>
      <p:ext uri="{BB962C8B-B14F-4D97-AF65-F5344CB8AC3E}">
        <p14:creationId xmlns:p14="http://schemas.microsoft.com/office/powerpoint/2010/main" val="29142377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Who is IACRAO?</a:t>
            </a:r>
            <a:endParaRPr lang="en-US" b="1" dirty="0"/>
          </a:p>
        </p:txBody>
      </p:sp>
      <p:sp>
        <p:nvSpPr>
          <p:cNvPr id="2" name="Content Placeholder 1"/>
          <p:cNvSpPr>
            <a:spLocks noGrp="1"/>
          </p:cNvSpPr>
          <p:nvPr>
            <p:ph idx="1"/>
          </p:nvPr>
        </p:nvSpPr>
        <p:spPr/>
        <p:txBody>
          <a:bodyPr/>
          <a:lstStyle/>
          <a:p>
            <a:r>
              <a:rPr lang="en-US" dirty="0" smtClean="0"/>
              <a:t>IACRAO’s membership is made up of admissions, registrars, record and registration, and enrollment management professionals form higher education institutions through the state of Illinois.</a:t>
            </a:r>
          </a:p>
          <a:p>
            <a:endParaRPr lang="en-US" dirty="0" smtClean="0"/>
          </a:p>
          <a:p>
            <a:r>
              <a:rPr lang="en-US" dirty="0" smtClean="0"/>
              <a:t>Membership Opportunities ae also avlaible for organizations who work with admissions, registration/records or enrollment management in the state.</a:t>
            </a:r>
            <a:endParaRPr lang="en-US" dirty="0"/>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Personal Stories from the Board</a:t>
            </a:r>
            <a:endParaRPr lang="en-US" b="1" dirty="0"/>
          </a:p>
        </p:txBody>
      </p:sp>
      <p:sp>
        <p:nvSpPr>
          <p:cNvPr id="2" name="Content Placeholder 1"/>
          <p:cNvSpPr>
            <a:spLocks noGrp="1"/>
          </p:cNvSpPr>
          <p:nvPr>
            <p:ph idx="1"/>
          </p:nvPr>
        </p:nvSpPr>
        <p:spPr/>
        <p:txBody>
          <a:bodyPr/>
          <a:lstStyle/>
          <a:p>
            <a:r>
              <a:rPr lang="en-US" dirty="0" smtClean="0"/>
              <a:t>Angela Snow, Carl Sandburg College</a:t>
            </a:r>
            <a:endParaRPr lang="en-US" dirty="0"/>
          </a:p>
          <a:p>
            <a:r>
              <a:rPr lang="en-US" dirty="0" smtClean="0"/>
              <a:t>Kristin Smigielski, Parkland College</a:t>
            </a:r>
            <a:endParaRPr lang="en-US" dirty="0"/>
          </a:p>
          <a:p>
            <a:r>
              <a:rPr lang="en-US" dirty="0" smtClean="0"/>
              <a:t>Jamie Palumbo, University of Illinois at Chicago </a:t>
            </a:r>
            <a:endParaRPr lang="en-US" dirty="0"/>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Membership Benefits</a:t>
            </a:r>
            <a:endParaRPr lang="en-US" b="1" dirty="0"/>
          </a:p>
        </p:txBody>
      </p:sp>
      <p:sp>
        <p:nvSpPr>
          <p:cNvPr id="2" name="Content Placeholder 1"/>
          <p:cNvSpPr>
            <a:spLocks noGrp="1"/>
          </p:cNvSpPr>
          <p:nvPr>
            <p:ph idx="1"/>
          </p:nvPr>
        </p:nvSpPr>
        <p:spPr/>
        <p:txBody>
          <a:bodyPr/>
          <a:lstStyle/>
          <a:p>
            <a:r>
              <a:rPr lang="en-US" dirty="0" smtClean="0"/>
              <a:t>By being a member of IACRAO, you have access to a network of over 500 professionals thought the State of Illinois.</a:t>
            </a:r>
          </a:p>
          <a:p>
            <a:pPr lvl="1"/>
            <a:r>
              <a:rPr lang="en-US" dirty="0" smtClean="0"/>
              <a:t>Your membership provides access to an email listservee to ask questions about best practices, transfer credit, compliance, FERPA, software systems, and much more.</a:t>
            </a:r>
          </a:p>
          <a:p>
            <a:pPr lvl="1"/>
            <a:r>
              <a:rPr lang="en-US" dirty="0" smtClean="0"/>
              <a:t>Attend the Annual Conference</a:t>
            </a:r>
          </a:p>
          <a:p>
            <a:pPr lvl="1"/>
            <a:r>
              <a:rPr lang="en-US" dirty="0" smtClean="0"/>
              <a:t>Spring District workshops</a:t>
            </a:r>
          </a:p>
          <a:p>
            <a:pPr lvl="1"/>
            <a:r>
              <a:rPr lang="en-US" dirty="0" smtClean="0"/>
              <a:t>IACRAO’s newsletter, </a:t>
            </a:r>
            <a:r>
              <a:rPr lang="en-US" i="1" dirty="0" smtClean="0"/>
              <a:t>Chronicle</a:t>
            </a:r>
            <a:endParaRPr lang="en-US" i="1" dirty="0"/>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Leadership Opportunities</a:t>
            </a:r>
            <a:endParaRPr lang="en-US" b="1" dirty="0"/>
          </a:p>
        </p:txBody>
      </p:sp>
      <p:sp>
        <p:nvSpPr>
          <p:cNvPr id="2" name="Content Placeholder 1"/>
          <p:cNvSpPr>
            <a:spLocks noGrp="1"/>
          </p:cNvSpPr>
          <p:nvPr>
            <p:ph idx="1"/>
          </p:nvPr>
        </p:nvSpPr>
        <p:spPr/>
        <p:txBody>
          <a:bodyPr/>
          <a:lstStyle/>
          <a:p>
            <a:r>
              <a:rPr lang="en-US" b="1" dirty="0" smtClean="0">
                <a:solidFill>
                  <a:schemeClr val="accent1"/>
                </a:solidFill>
              </a:rPr>
              <a:t>Each year, the membership votes for new people to join the Board. IACRAO elects the positions of President-Elect, Treasurer-Elect, and District Chair-Elect annually. </a:t>
            </a:r>
          </a:p>
          <a:p>
            <a:r>
              <a:rPr lang="en-US" u="sng" dirty="0" smtClean="0"/>
              <a:t>The Board is comprised of the following positions:</a:t>
            </a:r>
          </a:p>
          <a:p>
            <a:r>
              <a:rPr lang="en-US" dirty="0" smtClean="0"/>
              <a:t>President</a:t>
            </a:r>
          </a:p>
          <a:p>
            <a:r>
              <a:rPr lang="en-US" dirty="0" smtClean="0"/>
              <a:t>President-Elect</a:t>
            </a:r>
          </a:p>
          <a:p>
            <a:r>
              <a:rPr lang="en-US" dirty="0" smtClean="0"/>
              <a:t>Past-President</a:t>
            </a:r>
          </a:p>
          <a:p>
            <a:endParaRPr lang="en-US" dirty="0" smtClean="0"/>
          </a:p>
          <a:p>
            <a:endParaRPr lang="en-US" dirty="0" smtClean="0"/>
          </a:p>
        </p:txBody>
      </p:sp>
    </p:spTree>
    <p:extLst>
      <p:ext uri="{BB962C8B-B14F-4D97-AF65-F5344CB8AC3E}">
        <p14:creationId xmlns:p14="http://schemas.microsoft.com/office/powerpoint/2010/main" val="29352636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Leadership Opportunities Cont.</a:t>
            </a:r>
            <a:endParaRPr lang="en-US" b="1" dirty="0"/>
          </a:p>
        </p:txBody>
      </p:sp>
      <p:sp>
        <p:nvSpPr>
          <p:cNvPr id="2" name="Content Placeholder 1"/>
          <p:cNvSpPr>
            <a:spLocks noGrp="1"/>
          </p:cNvSpPr>
          <p:nvPr>
            <p:ph idx="1"/>
          </p:nvPr>
        </p:nvSpPr>
        <p:spPr/>
        <p:txBody>
          <a:bodyPr/>
          <a:lstStyle/>
          <a:p>
            <a:r>
              <a:rPr lang="en-US" dirty="0" smtClean="0"/>
              <a:t>Treasurer</a:t>
            </a:r>
          </a:p>
          <a:p>
            <a:r>
              <a:rPr lang="en-US" dirty="0" smtClean="0"/>
              <a:t>Treasurer-Elect</a:t>
            </a:r>
          </a:p>
          <a:p>
            <a:r>
              <a:rPr lang="en-US" dirty="0" smtClean="0"/>
              <a:t>Past-Treasurer</a:t>
            </a:r>
          </a:p>
          <a:p>
            <a:r>
              <a:rPr lang="en-US" dirty="0" smtClean="0"/>
              <a:t>Secretary</a:t>
            </a:r>
          </a:p>
          <a:p>
            <a:r>
              <a:rPr lang="en-US" dirty="0" smtClean="0"/>
              <a:t>Equal Education Opportunities Officer</a:t>
            </a:r>
          </a:p>
          <a:p>
            <a:r>
              <a:rPr lang="en-US" dirty="0" smtClean="0"/>
              <a:t>Professional Activities Officer</a:t>
            </a:r>
          </a:p>
          <a:p>
            <a:r>
              <a:rPr lang="en-US" dirty="0" smtClean="0"/>
              <a:t>East Central District Chair</a:t>
            </a:r>
          </a:p>
          <a:p>
            <a:r>
              <a:rPr lang="en-US" dirty="0" smtClean="0"/>
              <a:t>Northeast District Chair</a:t>
            </a:r>
          </a:p>
          <a:p>
            <a:r>
              <a:rPr lang="en-US" dirty="0" smtClean="0"/>
              <a:t>Northwest District Chair</a:t>
            </a:r>
          </a:p>
          <a:p>
            <a:endParaRPr lang="en-US" dirty="0" smtClean="0"/>
          </a:p>
          <a:p>
            <a:endParaRPr lang="en-US" dirty="0" smtClean="0"/>
          </a:p>
        </p:txBody>
      </p:sp>
    </p:spTree>
    <p:extLst>
      <p:ext uri="{BB962C8B-B14F-4D97-AF65-F5344CB8AC3E}">
        <p14:creationId xmlns:p14="http://schemas.microsoft.com/office/powerpoint/2010/main" val="21556154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123</TotalTime>
  <Words>576</Words>
  <Application>Microsoft Office PowerPoint</Application>
  <PresentationFormat>Widescreen</PresentationFormat>
  <Paragraphs>83</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Century Gothic</vt:lpstr>
      <vt:lpstr>Palatino Linotype</vt:lpstr>
      <vt:lpstr>Wingdings 2</vt:lpstr>
      <vt:lpstr>Presentation on brainstorming</vt:lpstr>
      <vt:lpstr>Get to know the IACRAO Board</vt:lpstr>
      <vt:lpstr>Agenda</vt:lpstr>
      <vt:lpstr>Overview History of IACRAO</vt:lpstr>
      <vt:lpstr>History continued:</vt:lpstr>
      <vt:lpstr>Who is IACRAO?</vt:lpstr>
      <vt:lpstr>Personal Stories from the Board</vt:lpstr>
      <vt:lpstr>Membership Benefits</vt:lpstr>
      <vt:lpstr>Leadership Opportunities</vt:lpstr>
      <vt:lpstr>Leadership Opportunities Cont.</vt:lpstr>
      <vt:lpstr>Leadership Opportunities Cont.</vt:lpstr>
      <vt:lpstr>Committee Opportunities</vt:lpstr>
      <vt:lpstr>Mentor/Mentee Program</vt:lpstr>
      <vt:lpstr>IACRAO Scholarships</vt:lpstr>
      <vt:lpstr>Positions available in upcoming year:</vt:lpstr>
      <vt:lpstr>Next Steps</vt:lpstr>
      <vt:lpstr>Questions or concerns?</vt:lpstr>
      <vt:lpstr>Thank You on the behalf of IACRAO!</vt:lpstr>
    </vt:vector>
  </TitlesOfParts>
  <Company>Carl Sandburg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Session</dc:title>
  <dc:creator>Angela Snow</dc:creator>
  <cp:lastModifiedBy>Angela Snow</cp:lastModifiedBy>
  <cp:revision>50</cp:revision>
  <dcterms:created xsi:type="dcterms:W3CDTF">2019-09-27T20:02:40Z</dcterms:created>
  <dcterms:modified xsi:type="dcterms:W3CDTF">2019-09-30T15:19:39Z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