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257" r:id="rId2"/>
    <p:sldId id="268" r:id="rId3"/>
    <p:sldId id="258" r:id="rId4"/>
    <p:sldId id="279" r:id="rId5"/>
    <p:sldId id="275" r:id="rId6"/>
    <p:sldId id="265" r:id="rId7"/>
    <p:sldId id="264" r:id="rId8"/>
    <p:sldId id="280" r:id="rId9"/>
    <p:sldId id="271" r:id="rId10"/>
    <p:sldId id="285" r:id="rId11"/>
    <p:sldId id="287" r:id="rId12"/>
    <p:sldId id="288" r:id="rId13"/>
    <p:sldId id="289" r:id="rId14"/>
    <p:sldId id="272" r:id="rId15"/>
    <p:sldId id="267" r:id="rId16"/>
    <p:sldId id="270" r:id="rId17"/>
    <p:sldId id="274" r:id="rId18"/>
    <p:sldId id="263" r:id="rId1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-127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-127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-127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-127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itchFamily="-127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itchFamily="-127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itchFamily="-127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itchFamily="-127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itchFamily="-127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09472E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36BE531-BAC9-4842-AFF8-857AF8114415}" type="datetimeFigureOut">
              <a:rPr lang="en-US" altLang="en-US"/>
              <a:pPr>
                <a:defRPr/>
              </a:pPr>
              <a:t>10/16/2019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C020236-D28F-4F26-8BCD-230D80EC4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DB25E1A-D3D7-46CA-B369-0C38D0CE7707}" type="datetimeFigureOut">
              <a:rPr lang="en-US" altLang="en-US"/>
              <a:pPr>
                <a:defRPr/>
              </a:pPr>
              <a:t>10/16/2019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C0B2606-D0ED-4E36-B8CF-5D4FF3C882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5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0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859837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359649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FFFFF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7080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9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544842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3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7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915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43682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526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468454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280629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035193"/>
            <a:ext cx="7315200" cy="694370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272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07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1" descr="CD_logotype-343.png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550275" y="5995988"/>
            <a:ext cx="3055938" cy="40322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xStyles>
    <p:titleStyle>
      <a:lvl1pPr algn="ctr" defTabSz="608013" rtl="0" eaLnBrk="1" fontAlgn="base" hangingPunct="1">
        <a:spcBef>
          <a:spcPct val="0"/>
        </a:spcBef>
        <a:spcAft>
          <a:spcPct val="0"/>
        </a:spcAft>
        <a:defRPr sz="5800" b="1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608013" rtl="0" eaLnBrk="1" fontAlgn="base" hangingPunct="1">
        <a:spcBef>
          <a:spcPct val="0"/>
        </a:spcBef>
        <a:spcAft>
          <a:spcPct val="0"/>
        </a:spcAft>
        <a:defRPr sz="5800" b="1">
          <a:solidFill>
            <a:schemeClr val="tx1"/>
          </a:solidFill>
          <a:latin typeface="Arial" charset="0"/>
          <a:ea typeface="ヒラギノ角ゴ Pro W3" charset="0"/>
          <a:cs typeface="ヒラギノ角ゴ Pro W3" charset="0"/>
        </a:defRPr>
      </a:lvl2pPr>
      <a:lvl3pPr algn="ctr" defTabSz="608013" rtl="0" eaLnBrk="1" fontAlgn="base" hangingPunct="1">
        <a:spcBef>
          <a:spcPct val="0"/>
        </a:spcBef>
        <a:spcAft>
          <a:spcPct val="0"/>
        </a:spcAft>
        <a:defRPr sz="5800" b="1">
          <a:solidFill>
            <a:schemeClr val="tx1"/>
          </a:solidFill>
          <a:latin typeface="Arial" charset="0"/>
          <a:ea typeface="ヒラギノ角ゴ Pro W3" charset="0"/>
          <a:cs typeface="ヒラギノ角ゴ Pro W3" charset="0"/>
        </a:defRPr>
      </a:lvl3pPr>
      <a:lvl4pPr algn="ctr" defTabSz="608013" rtl="0" eaLnBrk="1" fontAlgn="base" hangingPunct="1">
        <a:spcBef>
          <a:spcPct val="0"/>
        </a:spcBef>
        <a:spcAft>
          <a:spcPct val="0"/>
        </a:spcAft>
        <a:defRPr sz="5800" b="1">
          <a:solidFill>
            <a:schemeClr val="tx1"/>
          </a:solidFill>
          <a:latin typeface="Arial" charset="0"/>
          <a:ea typeface="ヒラギノ角ゴ Pro W3" charset="0"/>
          <a:cs typeface="ヒラギノ角ゴ Pro W3" charset="0"/>
        </a:defRPr>
      </a:lvl4pPr>
      <a:lvl5pPr algn="ctr" defTabSz="608013" rtl="0" eaLnBrk="1" fontAlgn="base" hangingPunct="1">
        <a:spcBef>
          <a:spcPct val="0"/>
        </a:spcBef>
        <a:spcAft>
          <a:spcPct val="0"/>
        </a:spcAft>
        <a:defRPr sz="5800" b="1">
          <a:solidFill>
            <a:schemeClr val="tx1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ctr" defTabSz="608013" rtl="0" eaLnBrk="1" fontAlgn="base" hangingPunct="1">
        <a:spcBef>
          <a:spcPct val="0"/>
        </a:spcBef>
        <a:spcAft>
          <a:spcPct val="0"/>
        </a:spcAft>
        <a:defRPr sz="5800">
          <a:solidFill>
            <a:schemeClr val="bg1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ctr" defTabSz="608013" rtl="0" eaLnBrk="1" fontAlgn="base" hangingPunct="1">
        <a:spcBef>
          <a:spcPct val="0"/>
        </a:spcBef>
        <a:spcAft>
          <a:spcPct val="0"/>
        </a:spcAft>
        <a:defRPr sz="5800">
          <a:solidFill>
            <a:schemeClr val="bg1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ctr" defTabSz="608013" rtl="0" eaLnBrk="1" fontAlgn="base" hangingPunct="1">
        <a:spcBef>
          <a:spcPct val="0"/>
        </a:spcBef>
        <a:spcAft>
          <a:spcPct val="0"/>
        </a:spcAft>
        <a:defRPr sz="5800">
          <a:solidFill>
            <a:schemeClr val="bg1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ctr" defTabSz="608013" rtl="0" eaLnBrk="1" fontAlgn="base" hangingPunct="1">
        <a:spcBef>
          <a:spcPct val="0"/>
        </a:spcBef>
        <a:spcAft>
          <a:spcPct val="0"/>
        </a:spcAft>
        <a:defRPr sz="5800">
          <a:solidFill>
            <a:schemeClr val="bg1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455613" indent="-455613" algn="l" defTabSz="6080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rgbClr val="000000"/>
          </a:solidFill>
          <a:latin typeface="+mn-lt"/>
          <a:ea typeface="ヒラギノ角ゴ Pro W3" charset="0"/>
          <a:cs typeface="ヒラギノ角ゴ Pro W3" charset="0"/>
        </a:defRPr>
      </a:lvl1pPr>
      <a:lvl2pPr marL="989013" indent="-379413" algn="l" defTabSz="6080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rgbClr val="000000"/>
          </a:solidFill>
          <a:latin typeface="+mn-lt"/>
          <a:ea typeface="ヒラギノ角ゴ Pro W3" charset="0"/>
          <a:cs typeface="+mn-cs"/>
        </a:defRPr>
      </a:lvl2pPr>
      <a:lvl3pPr marL="1522413" indent="-303213" algn="l" defTabSz="6080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+mn-lt"/>
          <a:ea typeface="ヒラギノ角ゴ Pro W3" charset="0"/>
          <a:cs typeface="+mn-cs"/>
        </a:defRPr>
      </a:lvl3pPr>
      <a:lvl4pPr marL="2132013" indent="-303213" algn="l" defTabSz="6080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rgbClr val="000000"/>
          </a:solidFill>
          <a:latin typeface="+mn-lt"/>
          <a:ea typeface="ヒラギノ角ゴ Pro W3" charset="0"/>
          <a:cs typeface="+mn-cs"/>
        </a:defRPr>
      </a:lvl4pPr>
      <a:lvl5pPr marL="2741613" indent="-303213" algn="l" defTabSz="6080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rgbClr val="000000"/>
          </a:solidFill>
          <a:latin typeface="+mn-lt"/>
          <a:ea typeface="ヒラギノ角ゴ Pro W3" charset="0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1435" y="566600"/>
            <a:ext cx="10892942" cy="2494652"/>
          </a:xfrm>
        </p:spPr>
        <p:txBody>
          <a:bodyPr rtlCol="0">
            <a:normAutofit/>
          </a:bodyPr>
          <a:lstStyle/>
          <a:p>
            <a:pPr defTabSz="609585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ea typeface="+mj-ea"/>
                <a:cs typeface="+mj-cs"/>
              </a:rPr>
              <a:t>Building Bridges:</a:t>
            </a:r>
            <a:br>
              <a:rPr lang="en-US" sz="6000" dirty="0" smtClean="0">
                <a:ea typeface="+mj-ea"/>
                <a:cs typeface="+mj-cs"/>
              </a:rPr>
            </a:br>
            <a:r>
              <a:rPr lang="en-US" sz="4000" dirty="0" smtClean="0">
                <a:ea typeface="+mj-ea"/>
                <a:cs typeface="+mj-cs"/>
              </a:rPr>
              <a:t>The Registrar’s Role in Athletics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6274" y="3358279"/>
            <a:ext cx="8323263" cy="2304765"/>
          </a:xfrm>
        </p:spPr>
        <p:txBody>
          <a:bodyPr rtlCol="0">
            <a:normAutofit/>
          </a:bodyPr>
          <a:lstStyle/>
          <a:p>
            <a:pPr defTabSz="60958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  <a:ea typeface="+mn-ea"/>
                <a:cs typeface="+mn-cs"/>
              </a:rPr>
              <a:t>Hayley Bradford</a:t>
            </a:r>
          </a:p>
          <a:p>
            <a:pPr defTabSz="609585" eaLnBrk="1" fontAlgn="auto" hangingPunct="1"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000000"/>
                </a:solidFill>
                <a:ea typeface="+mn-ea"/>
                <a:cs typeface="+mn-cs"/>
              </a:rPr>
              <a:t>Academic Athletic Eligibility and </a:t>
            </a:r>
          </a:p>
          <a:p>
            <a:pPr defTabSz="609585" eaLnBrk="1" fontAlgn="auto" hangingPunct="1"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000000"/>
                </a:solidFill>
                <a:ea typeface="+mn-ea"/>
                <a:cs typeface="+mn-cs"/>
              </a:rPr>
              <a:t>Student Records Coordinator</a:t>
            </a:r>
          </a:p>
          <a:p>
            <a:pPr defTabSz="609585" fontAlgn="auto">
              <a:spcAft>
                <a:spcPts val="0"/>
              </a:spcAft>
              <a:defRPr/>
            </a:pPr>
            <a:endParaRPr lang="en-US" sz="1400" b="1" dirty="0" smtClean="0">
              <a:solidFill>
                <a:srgbClr val="000000"/>
              </a:solidFill>
            </a:endParaRPr>
          </a:p>
          <a:p>
            <a:pPr defTabSz="609585" fontAlgn="auto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Katherine Norris</a:t>
            </a:r>
            <a:endParaRPr lang="en-US" sz="2000" b="1" dirty="0">
              <a:solidFill>
                <a:srgbClr val="000000"/>
              </a:solidFill>
            </a:endParaRPr>
          </a:p>
          <a:p>
            <a:pPr defTabSz="609585" fontAlgn="auto"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Registrar</a:t>
            </a:r>
            <a:endParaRPr lang="en-US" sz="2000" dirty="0">
              <a:solidFill>
                <a:srgbClr val="000000"/>
              </a:solidFill>
            </a:endParaRPr>
          </a:p>
          <a:p>
            <a:pPr defTabSz="609585" eaLnBrk="1" fontAlgn="auto" hangingPunct="1">
              <a:spcAft>
                <a:spcPts val="0"/>
              </a:spcAft>
              <a:defRPr/>
            </a:pPr>
            <a:endParaRPr lang="en-US" sz="2600" dirty="0">
              <a:solidFill>
                <a:srgbClr val="000000"/>
              </a:solidFill>
              <a:ea typeface="+mn-ea"/>
              <a:cs typeface="+mn-cs"/>
            </a:endParaRPr>
          </a:p>
          <a:p>
            <a:pPr defTabSz="609585" eaLnBrk="1" fontAlgn="auto" hangingPunct="1">
              <a:spcAft>
                <a:spcPts val="0"/>
              </a:spcAft>
              <a:defRPr/>
            </a:pPr>
            <a:endParaRPr lang="en-US" sz="1800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defTabSz="609585" eaLnBrk="1" fontAlgn="auto" hangingPunct="1">
              <a:spcAft>
                <a:spcPts val="0"/>
              </a:spcAft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0907" y="738157"/>
            <a:ext cx="8643306" cy="2491180"/>
          </a:xfrm>
        </p:spPr>
        <p:txBody>
          <a:bodyPr/>
          <a:lstStyle/>
          <a:p>
            <a:pPr marL="1219200" lvl="2" indent="0">
              <a:buNone/>
            </a:pPr>
            <a:r>
              <a:rPr lang="en-US" sz="2000" b="1" dirty="0" smtClean="0"/>
              <a:t>Incoming and Outgoing Transcripts, FERPA, Grades, Prerequisites, and Graduation</a:t>
            </a:r>
          </a:p>
          <a:p>
            <a:pPr lvl="2"/>
            <a:r>
              <a:rPr lang="en-US" sz="1800" dirty="0" smtClean="0"/>
              <a:t>Manages academic information in shared drive Roster for coaches and other departments leading up to certification</a:t>
            </a:r>
          </a:p>
          <a:p>
            <a:pPr lvl="2"/>
            <a:r>
              <a:rPr lang="en-US" sz="1800" dirty="0" smtClean="0"/>
              <a:t>Academic Eligibility Coordinator certifies all academic </a:t>
            </a:r>
            <a:r>
              <a:rPr lang="en-US" sz="1800" dirty="0" smtClean="0"/>
              <a:t>requirements including transcripts </a:t>
            </a:r>
            <a:r>
              <a:rPr lang="en-US" sz="1800" dirty="0" smtClean="0"/>
              <a:t>for eligibility with Registrar’s </a:t>
            </a:r>
            <a:r>
              <a:rPr lang="en-US" sz="1800" dirty="0" smtClean="0"/>
              <a:t>supervision</a:t>
            </a:r>
          </a:p>
          <a:p>
            <a:pPr lvl="2"/>
            <a:r>
              <a:rPr lang="en-US" sz="1800" dirty="0" smtClean="0"/>
              <a:t>Maintains </a:t>
            </a:r>
            <a:r>
              <a:rPr lang="en-US" sz="1800" dirty="0" smtClean="0"/>
              <a:t>Athletic FERPA Waivers and academic awards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8264324" y="5797484"/>
            <a:ext cx="3556889" cy="7074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280" y="738158"/>
            <a:ext cx="2401626" cy="22682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280" y="3531604"/>
            <a:ext cx="2468795" cy="226588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894028" y="3531604"/>
            <a:ext cx="8530185" cy="275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5613" indent="-4556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200" kern="1200">
                <a:solidFill>
                  <a:srgbClr val="000000"/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989013" indent="-3794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2pPr>
            <a:lvl3pPr marL="15224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3pPr>
            <a:lvl4pPr marL="21320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4pPr>
            <a:lvl5pPr marL="27416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19200" lvl="2" indent="0">
              <a:buNone/>
            </a:pPr>
            <a:r>
              <a:rPr lang="en-US" sz="2000" b="1" dirty="0" smtClean="0"/>
              <a:t>Academic Advising, Educational Planning, Personal and Career Counseling</a:t>
            </a:r>
          </a:p>
          <a:p>
            <a:pPr lvl="2"/>
            <a:r>
              <a:rPr lang="en-US" sz="1800" dirty="0" smtClean="0"/>
              <a:t>Team of three counselors trained in eligibility and athletic processes – assigned to teams to create strong partnership</a:t>
            </a:r>
          </a:p>
          <a:p>
            <a:pPr lvl="3"/>
            <a:r>
              <a:rPr lang="en-US" sz="1400" dirty="0" smtClean="0"/>
              <a:t>Able to support with eligibility projections/planning but focus is STUDENT first</a:t>
            </a:r>
          </a:p>
          <a:p>
            <a:pPr lvl="2"/>
            <a:r>
              <a:rPr lang="en-US" sz="1800" dirty="0" smtClean="0"/>
              <a:t>Specific New Student Advising and Registration (NSAR) sessions for student-athletes</a:t>
            </a:r>
          </a:p>
          <a:p>
            <a:pPr lvl="2"/>
            <a:r>
              <a:rPr lang="en-US" sz="1800" dirty="0" smtClean="0"/>
              <a:t>Registrar and AD review medical documents for red flags/referrals to Counseling</a:t>
            </a:r>
          </a:p>
          <a:p>
            <a:pPr lvl="2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80890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7467" y="591618"/>
            <a:ext cx="8643306" cy="2491180"/>
          </a:xfrm>
        </p:spPr>
        <p:txBody>
          <a:bodyPr/>
          <a:lstStyle/>
          <a:p>
            <a:pPr lvl="1"/>
            <a:endParaRPr lang="en-US" sz="2000" dirty="0" smtClean="0"/>
          </a:p>
          <a:p>
            <a:pPr lvl="1"/>
            <a:r>
              <a:rPr lang="en-US" sz="2000" b="1" dirty="0" smtClean="0"/>
              <a:t>Course registration, schedule changes, waitlists, withdrawals</a:t>
            </a:r>
            <a:endParaRPr lang="en-US" sz="2000" b="1" dirty="0"/>
          </a:p>
          <a:p>
            <a:pPr lvl="2"/>
            <a:r>
              <a:rPr lang="en-US" sz="1800" dirty="0" smtClean="0"/>
              <a:t>Student-Athlete Registration Restriction </a:t>
            </a:r>
            <a:r>
              <a:rPr lang="en-US" sz="1800" dirty="0"/>
              <a:t>active: start of certification review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/>
              <a:t>end of post-season</a:t>
            </a:r>
          </a:p>
          <a:p>
            <a:pPr lvl="2"/>
            <a:r>
              <a:rPr lang="en-US" sz="1800" dirty="0"/>
              <a:t>Requires student-athletes to maintain 12+ credit hours</a:t>
            </a:r>
          </a:p>
          <a:p>
            <a:pPr lvl="2"/>
            <a:r>
              <a:rPr lang="en-US" sz="1800" dirty="0"/>
              <a:t>If student-athlete departs from the team – coach must submit Exit Form to turn restriction/coding off</a:t>
            </a:r>
          </a:p>
          <a:p>
            <a:pPr lvl="2"/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8264324" y="5797484"/>
            <a:ext cx="3556889" cy="7074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894027" y="3640810"/>
            <a:ext cx="8530185" cy="275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5613" indent="-4556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200" kern="1200">
                <a:solidFill>
                  <a:srgbClr val="000000"/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989013" indent="-3794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2pPr>
            <a:lvl3pPr marL="15224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3pPr>
            <a:lvl4pPr marL="21320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4pPr>
            <a:lvl5pPr marL="27416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19200" lvl="2" indent="0">
              <a:buNone/>
            </a:pPr>
            <a:r>
              <a:rPr lang="en-US" sz="2000" b="1" dirty="0" smtClean="0"/>
              <a:t>Student Support Services – support from registration through graduation</a:t>
            </a:r>
          </a:p>
          <a:p>
            <a:pPr lvl="2"/>
            <a:r>
              <a:rPr lang="en-US" sz="1800" dirty="0" smtClean="0"/>
              <a:t>New positions at COD – collaborates with new position in Athletics (Student-Athlete Enrichment Coordinator) to focus on retention and student success</a:t>
            </a:r>
          </a:p>
          <a:p>
            <a:pPr lvl="2"/>
            <a:r>
              <a:rPr lang="en-US" sz="1800" dirty="0" smtClean="0"/>
              <a:t>Trained on eligibility basics and Athletics processes to be another level of </a:t>
            </a:r>
            <a:r>
              <a:rPr lang="en-US" sz="1800" dirty="0" smtClean="0"/>
              <a:t>support</a:t>
            </a:r>
            <a:endParaRPr lang="en-US" sz="1800" dirty="0" smtClean="0"/>
          </a:p>
          <a:p>
            <a:pPr lvl="2"/>
            <a:endParaRPr lang="en-US" sz="18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178" y="3531604"/>
            <a:ext cx="2336179" cy="24573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9178" y="591618"/>
            <a:ext cx="2255627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5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0907" y="849645"/>
            <a:ext cx="8643306" cy="2301311"/>
          </a:xfrm>
        </p:spPr>
        <p:txBody>
          <a:bodyPr/>
          <a:lstStyle/>
          <a:p>
            <a:pPr marL="1219200" lvl="2" indent="0">
              <a:buNone/>
            </a:pPr>
            <a:r>
              <a:rPr lang="en-US" sz="2000" b="1" dirty="0" smtClean="0"/>
              <a:t>Support for students with disabilities</a:t>
            </a:r>
          </a:p>
          <a:p>
            <a:pPr lvl="2"/>
            <a:r>
              <a:rPr lang="en-US" sz="1800" dirty="0" smtClean="0"/>
              <a:t>Liaison understands student-athlete population - student-athletes often have difficulty asking for assistance</a:t>
            </a:r>
          </a:p>
          <a:p>
            <a:pPr lvl="2"/>
            <a:r>
              <a:rPr lang="en-US" sz="1800" dirty="0"/>
              <a:t>F</a:t>
            </a:r>
            <a:r>
              <a:rPr lang="en-US" sz="1800" dirty="0" smtClean="0"/>
              <a:t>ace-to face interaction at student-athlete events for comfort when seeking assistance</a:t>
            </a:r>
          </a:p>
          <a:p>
            <a:pPr lvl="2"/>
            <a:r>
              <a:rPr lang="en-US" sz="1800" dirty="0" smtClean="0"/>
              <a:t>Process for referrals when student-athletes self-disclose disability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8264324" y="5797484"/>
            <a:ext cx="3556889" cy="7074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894028" y="3531604"/>
            <a:ext cx="8530185" cy="275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5613" indent="-4556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200" kern="1200">
                <a:solidFill>
                  <a:srgbClr val="000000"/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989013" indent="-3794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2pPr>
            <a:lvl3pPr marL="15224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3pPr>
            <a:lvl4pPr marL="21320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4pPr>
            <a:lvl5pPr marL="27416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19200" lvl="2" indent="0">
              <a:buNone/>
            </a:pPr>
            <a:r>
              <a:rPr lang="en-US" sz="2000" b="1" dirty="0" smtClean="0"/>
              <a:t>Academic support services including placement test prep, workshops, and tutoring </a:t>
            </a:r>
          </a:p>
          <a:p>
            <a:pPr lvl="2"/>
            <a:r>
              <a:rPr lang="en-US" sz="1800" dirty="0" smtClean="0"/>
              <a:t>Liaison reviews Prospect List/Roster to check on placement test completion</a:t>
            </a:r>
          </a:p>
          <a:p>
            <a:pPr lvl="2"/>
            <a:r>
              <a:rPr lang="en-US" sz="1800" dirty="0" smtClean="0"/>
              <a:t>Beginning of Semester Success (B.O.S.S.) Sessions in Summer customized to student-athlete concerns</a:t>
            </a:r>
          </a:p>
          <a:p>
            <a:pPr lvl="2"/>
            <a:r>
              <a:rPr lang="en-US" sz="1800" dirty="0" smtClean="0"/>
              <a:t>Tutoring sessions (Math, Reading/Writing) physically in Athletics computer lab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177" y="738157"/>
            <a:ext cx="2336179" cy="23013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3107" y="3531604"/>
            <a:ext cx="2588318" cy="239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8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264324" y="5797484"/>
            <a:ext cx="3556889" cy="7074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542" y="1934600"/>
            <a:ext cx="2928383" cy="2797818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042827" y="2412678"/>
            <a:ext cx="8530185" cy="2197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5613" indent="-4556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200" kern="1200">
                <a:solidFill>
                  <a:srgbClr val="000000"/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989013" indent="-3794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2pPr>
            <a:lvl3pPr marL="15224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3pPr>
            <a:lvl4pPr marL="21320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4pPr>
            <a:lvl5pPr marL="27416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sz="2000" dirty="0" smtClean="0"/>
              <a:t>Partnership between faculty and athletics – in development</a:t>
            </a:r>
          </a:p>
          <a:p>
            <a:pPr lvl="3"/>
            <a:r>
              <a:rPr lang="en-US" sz="1600" dirty="0" smtClean="0"/>
              <a:t>Develop relationship ahead of time before issues arise</a:t>
            </a:r>
          </a:p>
          <a:p>
            <a:pPr lvl="3"/>
            <a:r>
              <a:rPr lang="en-US" sz="1600" dirty="0" smtClean="0"/>
              <a:t>Progress Reports specifically for student-athletes</a:t>
            </a:r>
          </a:p>
          <a:p>
            <a:pPr lvl="3"/>
            <a:r>
              <a:rPr lang="en-US" sz="1600" dirty="0" smtClean="0"/>
              <a:t>Travel Letters to list travel dates for competition</a:t>
            </a:r>
          </a:p>
          <a:p>
            <a:pPr lvl="3"/>
            <a:r>
              <a:rPr lang="en-US" sz="1600" dirty="0" smtClean="0"/>
              <a:t>Faculty Appreciation Events – celebrate the good</a:t>
            </a:r>
            <a:endParaRPr lang="en-US" sz="2000" dirty="0" smtClean="0"/>
          </a:p>
          <a:p>
            <a:pPr lvl="2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46738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727" y="1417638"/>
            <a:ext cx="10972800" cy="4675910"/>
          </a:xfrm>
        </p:spPr>
        <p:txBody>
          <a:bodyPr/>
          <a:lstStyle/>
          <a:p>
            <a:r>
              <a:rPr lang="en-US" sz="2400" dirty="0" smtClean="0"/>
              <a:t>Utilizing student record for eligibility review – not just transcript</a:t>
            </a:r>
          </a:p>
          <a:p>
            <a:r>
              <a:rPr lang="en-US" sz="2400" dirty="0" smtClean="0"/>
              <a:t>Coding as student-athlete using campus organizations</a:t>
            </a:r>
          </a:p>
          <a:p>
            <a:r>
              <a:rPr lang="en-US" sz="2400" dirty="0" smtClean="0"/>
              <a:t>Shared Drive with Resources for Coaches including Rosters</a:t>
            </a:r>
          </a:p>
          <a:p>
            <a:r>
              <a:rPr lang="en-US" sz="2400" dirty="0" smtClean="0"/>
              <a:t>Reports just for Athletics:</a:t>
            </a:r>
          </a:p>
          <a:p>
            <a:pPr lvl="1"/>
            <a:r>
              <a:rPr lang="en-US" sz="2000" dirty="0" smtClean="0"/>
              <a:t>Interest in Athletics			</a:t>
            </a:r>
          </a:p>
          <a:p>
            <a:pPr lvl="1"/>
            <a:r>
              <a:rPr lang="en-US" sz="2000" dirty="0" smtClean="0"/>
              <a:t>Eligibility Overview</a:t>
            </a:r>
          </a:p>
          <a:p>
            <a:pPr lvl="1"/>
            <a:r>
              <a:rPr lang="en-US" sz="2000" dirty="0" smtClean="0"/>
              <a:t>Daily Registration</a:t>
            </a:r>
          </a:p>
          <a:p>
            <a:pPr lvl="1"/>
            <a:r>
              <a:rPr lang="en-US" sz="2000" dirty="0" smtClean="0"/>
              <a:t>End of Term GPA</a:t>
            </a:r>
          </a:p>
          <a:p>
            <a:pPr lvl="1"/>
            <a:r>
              <a:rPr lang="en-US" sz="2000" dirty="0" smtClean="0"/>
              <a:t>Retention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85409" y="3180812"/>
            <a:ext cx="387927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9013" lvl="1" indent="-379413" defTabSz="608013" eaLnBrk="1" hangingPunct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>
                <a:solidFill>
                  <a:srgbClr val="000000"/>
                </a:solidFill>
                <a:latin typeface="Arial"/>
                <a:ea typeface="ヒラギノ角ゴ Pro W3" charset="0"/>
              </a:rPr>
              <a:t>Graduation</a:t>
            </a:r>
          </a:p>
          <a:p>
            <a:pPr marL="989013" lvl="1" indent="-379413" defTabSz="608013" eaLnBrk="1" hangingPunct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>
                <a:solidFill>
                  <a:srgbClr val="000000"/>
                </a:solidFill>
                <a:latin typeface="Arial"/>
                <a:ea typeface="ヒラギノ角ゴ Pro W3" charset="0"/>
              </a:rPr>
              <a:t>Repeat Credit</a:t>
            </a:r>
          </a:p>
          <a:p>
            <a:pPr marL="989013" lvl="1" indent="-379413" defTabSz="608013" eaLnBrk="1" hangingPunct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>
                <a:solidFill>
                  <a:srgbClr val="000000"/>
                </a:solidFill>
                <a:latin typeface="Arial"/>
                <a:ea typeface="ヒラギノ角ゴ Pro W3" charset="0"/>
              </a:rPr>
              <a:t>Registration Activity</a:t>
            </a:r>
            <a:endParaRPr lang="en-US" sz="3200">
              <a:solidFill>
                <a:srgbClr val="000000"/>
              </a:solidFill>
              <a:latin typeface="Arial"/>
              <a:ea typeface="ヒラギノ角ゴ Pro W3" charset="0"/>
            </a:endParaRPr>
          </a:p>
          <a:p>
            <a:pPr marL="989013" lvl="1" indent="-379413" defTabSz="608013" eaLnBrk="1" hangingPunct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>
                <a:solidFill>
                  <a:srgbClr val="000000"/>
                </a:solidFill>
                <a:latin typeface="Arial"/>
                <a:ea typeface="ヒラギノ角ゴ Pro W3" charset="0"/>
              </a:rPr>
              <a:t>Awards</a:t>
            </a:r>
          </a:p>
          <a:p>
            <a:pPr marL="989013" lvl="1" indent="-379413" defTabSz="608013" eaLnBrk="1" hangingPunct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>
                <a:solidFill>
                  <a:srgbClr val="000000"/>
                </a:solidFill>
                <a:latin typeface="Arial"/>
                <a:ea typeface="ヒラギノ角ゴ Pro W3" charset="0"/>
              </a:rPr>
              <a:t>Progress Reports</a:t>
            </a:r>
            <a:endParaRPr lang="en-US" sz="2000" dirty="0">
              <a:solidFill>
                <a:srgbClr val="000000"/>
              </a:solidFill>
              <a:latin typeface="Arial"/>
              <a:ea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736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740" y="606568"/>
            <a:ext cx="6708632" cy="462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0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FERPA and Athletics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208318"/>
          </a:xfrm>
        </p:spPr>
        <p:txBody>
          <a:bodyPr/>
          <a:lstStyle/>
          <a:p>
            <a:r>
              <a:rPr lang="en-US" sz="3200" dirty="0" smtClean="0"/>
              <a:t>Sharing academic information with </a:t>
            </a:r>
            <a:r>
              <a:rPr lang="en-US" sz="3200" dirty="0" smtClean="0"/>
              <a:t>recruiters</a:t>
            </a:r>
            <a:endParaRPr lang="en-US" sz="3200" dirty="0" smtClean="0"/>
          </a:p>
          <a:p>
            <a:r>
              <a:rPr lang="en-US" sz="3200" dirty="0" smtClean="0"/>
              <a:t>Publicizing GPAs for Athletic Awards that have academic criteria</a:t>
            </a:r>
            <a:endParaRPr lang="en-US" sz="3200" dirty="0"/>
          </a:p>
          <a:p>
            <a:r>
              <a:rPr lang="en-US" sz="3200" dirty="0" smtClean="0"/>
              <a:t>Coaches reaching out to parents with academic information or answering parents’ </a:t>
            </a:r>
            <a:r>
              <a:rPr lang="en-US" sz="3200" dirty="0" smtClean="0"/>
              <a:t>questions when they shouldn’t</a:t>
            </a:r>
            <a:endParaRPr lang="en-US" sz="3200" dirty="0" smtClean="0"/>
          </a:p>
          <a:p>
            <a:r>
              <a:rPr lang="en-US" sz="3200" dirty="0" smtClean="0"/>
              <a:t>Coaches sharing information with the team that should only be shared one-on-one</a:t>
            </a:r>
          </a:p>
        </p:txBody>
      </p:sp>
    </p:spTree>
    <p:extLst>
      <p:ext uri="{BB962C8B-B14F-4D97-AF65-F5344CB8AC3E}">
        <p14:creationId xmlns:p14="http://schemas.microsoft.com/office/powerpoint/2010/main" val="3171312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1242876" cy="4070350"/>
          </a:xfrm>
        </p:spPr>
        <p:txBody>
          <a:bodyPr/>
          <a:lstStyle/>
          <a:p>
            <a:r>
              <a:rPr lang="en-US" sz="3600" dirty="0" smtClean="0"/>
              <a:t>Registrar should be actively involved with Athletics and can help build bridges and leverage resources</a:t>
            </a:r>
          </a:p>
          <a:p>
            <a:r>
              <a:rPr lang="en-US" sz="3600" dirty="0" smtClean="0"/>
              <a:t>Ask questions - eligibility processes, FERPA compliance, utilization of student record/technology</a:t>
            </a:r>
          </a:p>
          <a:p>
            <a:r>
              <a:rPr lang="en-US" sz="3600" dirty="0" smtClean="0"/>
              <a:t>Plan ahead before an audit forces your hand</a:t>
            </a:r>
          </a:p>
        </p:txBody>
      </p:sp>
    </p:spTree>
    <p:extLst>
      <p:ext uri="{BB962C8B-B14F-4D97-AF65-F5344CB8AC3E}">
        <p14:creationId xmlns:p14="http://schemas.microsoft.com/office/powerpoint/2010/main" val="2232827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009" y="2145100"/>
            <a:ext cx="4287982" cy="24005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3" y="4769428"/>
            <a:ext cx="2105896" cy="171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09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918" y="1417638"/>
            <a:ext cx="9677400" cy="4070350"/>
          </a:xfrm>
        </p:spPr>
        <p:txBody>
          <a:bodyPr/>
          <a:lstStyle/>
          <a:p>
            <a:r>
              <a:rPr lang="en-US" sz="3600" dirty="0" smtClean="0"/>
              <a:t>Who Are We?</a:t>
            </a:r>
          </a:p>
          <a:p>
            <a:r>
              <a:rPr lang="en-US" sz="3600" dirty="0" smtClean="0"/>
              <a:t>Why Are We Here?</a:t>
            </a:r>
          </a:p>
          <a:p>
            <a:r>
              <a:rPr lang="en-US" sz="3600" dirty="0" smtClean="0"/>
              <a:t>Key Players – Building Bridges</a:t>
            </a:r>
          </a:p>
          <a:p>
            <a:r>
              <a:rPr lang="en-US" sz="3600" dirty="0" smtClean="0"/>
              <a:t>Use of Technology</a:t>
            </a:r>
          </a:p>
          <a:p>
            <a:r>
              <a:rPr lang="en-US" sz="3600" dirty="0" smtClean="0"/>
              <a:t>FERPA &amp; Athletics</a:t>
            </a:r>
          </a:p>
          <a:p>
            <a:r>
              <a:rPr lang="en-US" sz="3600" dirty="0" smtClean="0"/>
              <a:t>Lessons Learned</a:t>
            </a:r>
          </a:p>
        </p:txBody>
      </p:sp>
    </p:spTree>
    <p:extLst>
      <p:ext uri="{BB962C8B-B14F-4D97-AF65-F5344CB8AC3E}">
        <p14:creationId xmlns:p14="http://schemas.microsoft.com/office/powerpoint/2010/main" val="1424815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ヒラギノ角ゴ Pro W3" pitchFamily="-127" charset="-128"/>
              </a:rPr>
              <a:t>Who Are We?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9599" y="1589809"/>
            <a:ext cx="11475027" cy="4457700"/>
          </a:xfrm>
        </p:spPr>
        <p:txBody>
          <a:bodyPr/>
          <a:lstStyle/>
          <a:p>
            <a:pPr indent="-346075"/>
            <a:r>
              <a:rPr lang="en-US" altLang="en-US" sz="2400" dirty="0" smtClean="0">
                <a:ea typeface="ヒラギノ角ゴ Pro W3" pitchFamily="-127" charset="-128"/>
              </a:rPr>
              <a:t>COD – located in western Chicago suburb of Glen Ellyn ~25,000 students</a:t>
            </a:r>
          </a:p>
          <a:p>
            <a:pPr indent="-346075"/>
            <a:r>
              <a:rPr lang="en-US" altLang="en-US" sz="2400" dirty="0" smtClean="0">
                <a:ea typeface="ヒラギノ角ゴ Pro W3" pitchFamily="-127" charset="-128"/>
              </a:rPr>
              <a:t>NJCAA </a:t>
            </a:r>
            <a:r>
              <a:rPr lang="en-US" altLang="en-US" sz="2400" dirty="0">
                <a:ea typeface="ヒラギノ角ゴ Pro W3" pitchFamily="-127" charset="-128"/>
              </a:rPr>
              <a:t>(National Junior College Athletic </a:t>
            </a:r>
            <a:r>
              <a:rPr lang="en-US" altLang="en-US" sz="2400" dirty="0" smtClean="0">
                <a:ea typeface="ヒラギノ角ゴ Pro W3" pitchFamily="-127" charset="-128"/>
              </a:rPr>
              <a:t>Association) member institution</a:t>
            </a:r>
          </a:p>
          <a:p>
            <a:pPr lvl="1" indent="-346075"/>
            <a:r>
              <a:rPr lang="en-US" altLang="en-US" sz="1800" dirty="0" smtClean="0">
                <a:ea typeface="ヒラギノ角ゴ Pro W3" pitchFamily="-127" charset="-128"/>
              </a:rPr>
              <a:t>17 NJCAA sports + club sports being expanded</a:t>
            </a:r>
          </a:p>
          <a:p>
            <a:pPr lvl="1" indent="-346075"/>
            <a:r>
              <a:rPr lang="en-US" altLang="en-US" sz="1800" dirty="0" smtClean="0">
                <a:ea typeface="ヒラギノ角ゴ Pro W3" pitchFamily="-127" charset="-128"/>
              </a:rPr>
              <a:t>350+ student-athletes</a:t>
            </a:r>
          </a:p>
          <a:p>
            <a:pPr lvl="1" indent="-346075"/>
            <a:r>
              <a:rPr lang="en-US" altLang="en-US" sz="1800" dirty="0" smtClean="0">
                <a:ea typeface="ヒラギノ角ゴ Pro W3" pitchFamily="-127" charset="-128"/>
              </a:rPr>
              <a:t>Do not give athletic aid at this time</a:t>
            </a:r>
          </a:p>
          <a:p>
            <a:pPr lvl="1" indent="-346075"/>
            <a:r>
              <a:rPr lang="en-US" altLang="en-US" sz="1800" dirty="0" smtClean="0">
                <a:ea typeface="ヒラギノ角ゴ Pro W3" pitchFamily="-127" charset="-128"/>
              </a:rPr>
              <a:t>All part-time coaches other than Head Football Coach who is also an </a:t>
            </a:r>
            <a:r>
              <a:rPr lang="en-US" altLang="en-US" sz="1800" dirty="0" err="1" smtClean="0">
                <a:ea typeface="ヒラギノ角ゴ Pro W3" pitchFamily="-127" charset="-128"/>
              </a:rPr>
              <a:t>Asst</a:t>
            </a:r>
            <a:r>
              <a:rPr lang="en-US" altLang="en-US" sz="1800" dirty="0" smtClean="0">
                <a:ea typeface="ヒラギノ角ゴ Pro W3" pitchFamily="-127" charset="-128"/>
              </a:rPr>
              <a:t> AD</a:t>
            </a:r>
          </a:p>
          <a:p>
            <a:pPr indent="-346075"/>
            <a:r>
              <a:rPr lang="en-US" altLang="en-US" sz="2400" dirty="0" smtClean="0">
                <a:ea typeface="ヒラギノ角ゴ Pro W3" pitchFamily="-127" charset="-128"/>
              </a:rPr>
              <a:t>Eligibility as of Fall 2017 done by a team from Athletics &amp; Student Records</a:t>
            </a:r>
          </a:p>
          <a:p>
            <a:pPr lvl="1" indent="-346075"/>
            <a:r>
              <a:rPr lang="en-US" altLang="en-US" sz="1800" dirty="0" smtClean="0">
                <a:ea typeface="ヒラギノ角ゴ Pro W3" pitchFamily="-127" charset="-128"/>
              </a:rPr>
              <a:t>Athletic Director &amp; Athletics Assistant: athletic reviews</a:t>
            </a:r>
          </a:p>
          <a:p>
            <a:pPr lvl="1" indent="-346075"/>
            <a:r>
              <a:rPr lang="en-US" altLang="en-US" sz="1800" dirty="0" smtClean="0">
                <a:ea typeface="ヒラギノ角ゴ Pro W3" pitchFamily="-127" charset="-128"/>
              </a:rPr>
              <a:t>Academic Athletic Eligibility Coordinator &amp; Registrar: academic reviews</a:t>
            </a:r>
            <a:endParaRPr lang="en-US" altLang="en-US" sz="1600" dirty="0" smtClean="0">
              <a:ea typeface="ヒラギノ角ゴ Pro W3" pitchFamily="-127" charset="-128"/>
            </a:endParaRPr>
          </a:p>
          <a:p>
            <a:pPr indent="-346075"/>
            <a:r>
              <a:rPr lang="en-US" altLang="en-US" sz="2400" dirty="0" smtClean="0">
                <a:ea typeface="ヒラギノ角ゴ Pro W3" pitchFamily="-127" charset="-128"/>
              </a:rPr>
              <a:t>Student Affairs Liaisons in key areas now to provide a customized student-athlete onboarding experience = smoother eligibility certification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We 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1447282" cy="4070350"/>
          </a:xfrm>
        </p:spPr>
        <p:txBody>
          <a:bodyPr/>
          <a:lstStyle/>
          <a:p>
            <a:r>
              <a:rPr lang="en-US" sz="3600" dirty="0" smtClean="0"/>
              <a:t>NJCAA used to require Registrar signature on all certifications</a:t>
            </a:r>
          </a:p>
          <a:p>
            <a:pPr lvl="1"/>
            <a:r>
              <a:rPr lang="en-US" sz="3200" dirty="0" smtClean="0"/>
              <a:t>As of Fall 2019, Registrar signature is no longer required</a:t>
            </a:r>
          </a:p>
          <a:p>
            <a:r>
              <a:rPr lang="en-US" sz="3600" dirty="0" smtClean="0"/>
              <a:t>Why it matters…</a:t>
            </a:r>
          </a:p>
          <a:p>
            <a:pPr lvl="1"/>
            <a:r>
              <a:rPr lang="en-US" sz="3200" dirty="0" smtClean="0"/>
              <a:t>Eligibility/academic information</a:t>
            </a:r>
          </a:p>
          <a:p>
            <a:pPr lvl="1"/>
            <a:r>
              <a:rPr lang="en-US" sz="3200" dirty="0" smtClean="0"/>
              <a:t>FERPA</a:t>
            </a:r>
          </a:p>
          <a:p>
            <a:pPr lvl="1"/>
            <a:r>
              <a:rPr lang="en-US" sz="3200" dirty="0" smtClean="0"/>
              <a:t>Proactive before there is a major problem</a:t>
            </a:r>
          </a:p>
        </p:txBody>
      </p:sp>
    </p:spTree>
    <p:extLst>
      <p:ext uri="{BB962C8B-B14F-4D97-AF65-F5344CB8AC3E}">
        <p14:creationId xmlns:p14="http://schemas.microsoft.com/office/powerpoint/2010/main" val="2028072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42485" y="828532"/>
            <a:ext cx="4422198" cy="429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58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241680">
            <a:off x="640342" y="569581"/>
            <a:ext cx="9705975" cy="1943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05325">
            <a:off x="3573317" y="2994276"/>
            <a:ext cx="6515100" cy="2219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714443">
            <a:off x="7373979" y="2658429"/>
            <a:ext cx="4847541" cy="6892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34657">
            <a:off x="877390" y="5079561"/>
            <a:ext cx="4904077" cy="796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06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0882" y="1022688"/>
            <a:ext cx="7417051" cy="388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0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223"/>
            <a:ext cx="12192000" cy="6858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264272" cy="1108041"/>
          </a:xfrm>
          <a:solidFill>
            <a:srgbClr val="000000"/>
          </a:solidFill>
        </p:spPr>
        <p:txBody>
          <a:bodyPr/>
          <a:lstStyle/>
          <a:p>
            <a:pPr algn="l"/>
            <a:r>
              <a:rPr lang="en-US" sz="4400" dirty="0" smtClean="0">
                <a:solidFill>
                  <a:schemeClr val="bg1"/>
                </a:solidFill>
              </a:rPr>
              <a:t>Key Players – Building Bridges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9891" y="1243279"/>
            <a:ext cx="6112217" cy="54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81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0907" y="738158"/>
            <a:ext cx="9040306" cy="2268202"/>
          </a:xfrm>
        </p:spPr>
        <p:txBody>
          <a:bodyPr/>
          <a:lstStyle/>
          <a:p>
            <a:pPr marL="1219200" lvl="2" indent="0">
              <a:buNone/>
            </a:pPr>
            <a:r>
              <a:rPr lang="en-US" sz="2000" b="1" dirty="0" smtClean="0"/>
              <a:t>Applying to COD – getting through the enrollment funnel</a:t>
            </a:r>
          </a:p>
          <a:p>
            <a:pPr lvl="2"/>
            <a:r>
              <a:rPr lang="en-US" sz="1800" dirty="0" smtClean="0"/>
              <a:t>Question on application about interest in Athletics – for recruiting</a:t>
            </a:r>
          </a:p>
          <a:p>
            <a:pPr lvl="2"/>
            <a:r>
              <a:rPr lang="en-US" sz="1800" dirty="0" smtClean="0"/>
              <a:t>Prospect Form from coaches identifies vetted student-athletes</a:t>
            </a:r>
          </a:p>
          <a:p>
            <a:pPr lvl="3"/>
            <a:r>
              <a:rPr lang="en-US" sz="1400" dirty="0"/>
              <a:t>U</a:t>
            </a:r>
            <a:r>
              <a:rPr lang="en-US" sz="1400" dirty="0" smtClean="0"/>
              <a:t>pdates to coaches as their student-athletes go through enrollment funnel</a:t>
            </a:r>
          </a:p>
          <a:p>
            <a:pPr lvl="2"/>
            <a:r>
              <a:rPr lang="en-US" sz="1800" dirty="0" smtClean="0"/>
              <a:t>Customized recruiting materials and support through onboarding</a:t>
            </a:r>
          </a:p>
          <a:p>
            <a:pPr lvl="2"/>
            <a:r>
              <a:rPr lang="en-US" sz="1800" dirty="0" smtClean="0"/>
              <a:t>Takes pressure off of counselors if not yet ready to meet with an advisor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280" y="738158"/>
            <a:ext cx="2495247" cy="22016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280" y="3587144"/>
            <a:ext cx="2520147" cy="2304608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894028" y="3926509"/>
            <a:ext cx="8009640" cy="1965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5613" indent="-4556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200" kern="1200">
                <a:solidFill>
                  <a:srgbClr val="000000"/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989013" indent="-3794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2pPr>
            <a:lvl3pPr marL="15224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3pPr>
            <a:lvl4pPr marL="21320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4pPr>
            <a:lvl5pPr marL="2741613" indent="-303213" algn="l" defTabSz="6080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 kern="1200">
                <a:solidFill>
                  <a:srgbClr val="000000"/>
                </a:solidFill>
                <a:latin typeface="+mn-lt"/>
                <a:ea typeface="ヒラギノ角ゴ Pro W3" charset="0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19200" lvl="2" indent="0">
              <a:buNone/>
            </a:pPr>
            <a:r>
              <a:rPr lang="en-US" sz="2000" b="1" dirty="0" smtClean="0"/>
              <a:t>FAFSA support and access to all types of financial assistance – Scholarships, Loans, Grants</a:t>
            </a:r>
          </a:p>
          <a:p>
            <a:pPr lvl="2"/>
            <a:r>
              <a:rPr lang="en-US" sz="1800" dirty="0" smtClean="0"/>
              <a:t>Early outreach to prospects regarding FAFSA filing and required documentation</a:t>
            </a:r>
          </a:p>
          <a:p>
            <a:pPr lvl="2"/>
            <a:r>
              <a:rPr lang="en-US" sz="1800" dirty="0" smtClean="0"/>
              <a:t>Support leading up to start of term/eligibility certification regarding financial aid and payment security</a:t>
            </a:r>
          </a:p>
          <a:p>
            <a:pPr lvl="2"/>
            <a:endParaRPr lang="en-US" sz="1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264324" y="5797484"/>
            <a:ext cx="3556889" cy="7074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38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D-white-PPT-template">
  <a:themeElements>
    <a:clrScheme name="Custom 1">
      <a:dk1>
        <a:srgbClr val="299D37"/>
      </a:dk1>
      <a:lt1>
        <a:sysClr val="window" lastClr="FFFFFF"/>
      </a:lt1>
      <a:dk2>
        <a:srgbClr val="006633"/>
      </a:dk2>
      <a:lt2>
        <a:srgbClr val="EEECE1"/>
      </a:lt2>
      <a:accent1>
        <a:srgbClr val="CCFF66"/>
      </a:accent1>
      <a:accent2>
        <a:srgbClr val="33CC00"/>
      </a:accent2>
      <a:accent3>
        <a:srgbClr val="99CC33"/>
      </a:accent3>
      <a:accent4>
        <a:srgbClr val="CCFF99"/>
      </a:accent4>
      <a:accent5>
        <a:srgbClr val="4BACC6"/>
      </a:accent5>
      <a:accent6>
        <a:srgbClr val="F79646"/>
      </a:accent6>
      <a:hlink>
        <a:srgbClr val="CCFF00"/>
      </a:hlink>
      <a:folHlink>
        <a:srgbClr val="299D3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JCAA Athletic Eligibility Improvements as of 10-10-18.pot [Compatibility Mode]" id="{9521E0D8-04A4-41DF-9D6C-5F9167F04353}" vid="{CCE87D41-32CD-4E0C-AB72-DDF8C5B826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NJCAA Athletic Eligibility Improvements as of 10-10-18</Template>
  <TotalTime>1370</TotalTime>
  <Words>738</Words>
  <Application>Microsoft Office PowerPoint</Application>
  <PresentationFormat>Widescreen</PresentationFormat>
  <Paragraphs>98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Wingdings</vt:lpstr>
      <vt:lpstr>ヒラギノ角ゴ Pro W3</vt:lpstr>
      <vt:lpstr>COD-white-PPT-template</vt:lpstr>
      <vt:lpstr>Building Bridges: The Registrar’s Role in Athletics</vt:lpstr>
      <vt:lpstr>Overview</vt:lpstr>
      <vt:lpstr>Who Are We?</vt:lpstr>
      <vt:lpstr>Why Are We Here?</vt:lpstr>
      <vt:lpstr>PowerPoint Presentation</vt:lpstr>
      <vt:lpstr>PowerPoint Presentation</vt:lpstr>
      <vt:lpstr>PowerPoint Presentation</vt:lpstr>
      <vt:lpstr>Key Players – Building Bridges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Technology</vt:lpstr>
      <vt:lpstr>PowerPoint Presentation</vt:lpstr>
      <vt:lpstr>FERPA and Athletics</vt:lpstr>
      <vt:lpstr>Lessons Learned</vt:lpstr>
      <vt:lpstr>Questions?</vt:lpstr>
    </vt:vector>
  </TitlesOfParts>
  <Manager/>
  <Company>College of DuPage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NJCAA Athletic Eligibility: A Restored? Optimized?  Process</dc:title>
  <dc:subject/>
  <dc:creator>Bradford, Hayley</dc:creator>
  <cp:keywords/>
  <dc:description/>
  <cp:lastModifiedBy>Bradford, Hayley</cp:lastModifiedBy>
  <cp:revision>79</cp:revision>
  <dcterms:created xsi:type="dcterms:W3CDTF">2018-10-11T13:57:43Z</dcterms:created>
  <dcterms:modified xsi:type="dcterms:W3CDTF">2019-10-16T13:45:44Z</dcterms:modified>
  <cp:category/>
</cp:coreProperties>
</file>